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4"/>
  </p:notesMasterIdLst>
  <p:handoutMasterIdLst>
    <p:handoutMasterId r:id="rId15"/>
  </p:handoutMasterIdLst>
  <p:sldIdLst>
    <p:sldId id="256" r:id="rId5"/>
    <p:sldId id="261" r:id="rId6"/>
    <p:sldId id="266" r:id="rId7"/>
    <p:sldId id="268" r:id="rId8"/>
    <p:sldId id="264" r:id="rId9"/>
    <p:sldId id="262" r:id="rId10"/>
    <p:sldId id="258" r:id="rId11"/>
    <p:sldId id="265" r:id="rId12"/>
    <p:sldId id="263" r:id="rId13"/>
  </p:sldIdLst>
  <p:sldSz cx="12192000" cy="6858000"/>
  <p:notesSz cx="6858000" cy="9144000"/>
  <p:defaultTextStyle>
    <a:defPPr>
      <a:defRPr lang="en-AU"/>
    </a:defPPr>
    <a:lvl1pPr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1pPr>
    <a:lvl2pPr marL="4572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2pPr>
    <a:lvl3pPr marL="9144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3pPr>
    <a:lvl4pPr marL="13716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4pPr>
    <a:lvl5pPr marL="18288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5pPr>
    <a:lvl6pPr marL="2286000" algn="l" defTabSz="914400" rtl="0" eaLnBrk="1" latinLnBrk="0" hangingPunct="1">
      <a:defRPr kern="1200">
        <a:solidFill>
          <a:schemeClr val="tx1"/>
        </a:solidFill>
        <a:latin typeface="Gill Sans MT" panose="020B0502020104020203" pitchFamily="34" charset="0"/>
        <a:ea typeface="+mn-ea"/>
        <a:cs typeface="+mn-cs"/>
      </a:defRPr>
    </a:lvl6pPr>
    <a:lvl7pPr marL="2743200" algn="l" defTabSz="914400" rtl="0" eaLnBrk="1" latinLnBrk="0" hangingPunct="1">
      <a:defRPr kern="1200">
        <a:solidFill>
          <a:schemeClr val="tx1"/>
        </a:solidFill>
        <a:latin typeface="Gill Sans MT" panose="020B0502020104020203" pitchFamily="34" charset="0"/>
        <a:ea typeface="+mn-ea"/>
        <a:cs typeface="+mn-cs"/>
      </a:defRPr>
    </a:lvl7pPr>
    <a:lvl8pPr marL="3200400" algn="l" defTabSz="914400" rtl="0" eaLnBrk="1" latinLnBrk="0" hangingPunct="1">
      <a:defRPr kern="1200">
        <a:solidFill>
          <a:schemeClr val="tx1"/>
        </a:solidFill>
        <a:latin typeface="Gill Sans MT" panose="020B0502020104020203" pitchFamily="34" charset="0"/>
        <a:ea typeface="+mn-ea"/>
        <a:cs typeface="+mn-cs"/>
      </a:defRPr>
    </a:lvl8pPr>
    <a:lvl9pPr marL="3657600" algn="l" defTabSz="914400" rtl="0" eaLnBrk="1" latinLnBrk="0" hangingPunct="1">
      <a:defRPr kern="1200">
        <a:solidFill>
          <a:schemeClr val="tx1"/>
        </a:solidFill>
        <a:latin typeface="Gill Sans MT" panose="020B0502020104020203"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7200" autoAdjust="0"/>
    <p:restoredTop sz="72586" autoAdjust="0"/>
  </p:normalViewPr>
  <p:slideViewPr>
    <p:cSldViewPr snapToGrid="0" snapToObjects="1">
      <p:cViewPr varScale="1">
        <p:scale>
          <a:sx n="47" d="100"/>
          <a:sy n="47" d="100"/>
        </p:scale>
        <p:origin x="496"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A1E0079C-A8B4-4566-A121-157920B4A171}" type="datetimeFigureOut">
              <a:rPr lang="en-US"/>
              <a:pPr>
                <a:defRPr/>
              </a:pPr>
              <a:t>12/7/2018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01E0700A-DCF8-48A9-BB7A-EE9F5F178634}" type="slidenum">
              <a:rPr lang="en-US"/>
              <a:pPr>
                <a:defRPr/>
              </a:pPr>
              <a:t>‹N°›</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3498F8CB-37BC-4802-BEE9-08D45FB1846C}" type="datetimeFigureOut">
              <a:rPr lang="en-US"/>
              <a:pPr>
                <a:defRPr/>
              </a:pPr>
              <a:t>12/7/2018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C0C6E928-B6E1-4019-867C-A01BE3AAC6E3}" type="slidenum">
              <a:rPr lang="en-US"/>
              <a:pPr>
                <a:defRPr/>
              </a:pPr>
              <a:t>‹N°›</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AU" sz="1200" b="0" i="0" kern="1200" dirty="0" smtClean="0">
                <a:solidFill>
                  <a:schemeClr val="tx1"/>
                </a:solidFill>
                <a:effectLst/>
                <a:latin typeface="+mn-lt"/>
                <a:ea typeface="+mn-ea"/>
                <a:cs typeface="+mn-cs"/>
              </a:rPr>
              <a:t>Ocean temperatures are projected to rise by 1.4°C by 2050 and 2.5°C by 2100, and the water will become more acidic.</a:t>
            </a:r>
            <a:br>
              <a:rPr lang="en-AU" sz="1200" b="0" i="0" kern="1200" dirty="0" smtClean="0">
                <a:solidFill>
                  <a:schemeClr val="tx1"/>
                </a:solidFill>
                <a:effectLst/>
                <a:latin typeface="+mn-lt"/>
                <a:ea typeface="+mn-ea"/>
                <a:cs typeface="+mn-cs"/>
              </a:rPr>
            </a:br>
            <a:endParaRPr lang="en-AU" sz="1200" b="0" i="0" kern="1200" dirty="0" smtClean="0">
              <a:solidFill>
                <a:schemeClr val="tx1"/>
              </a:solidFill>
              <a:effectLst/>
              <a:latin typeface="+mn-lt"/>
              <a:ea typeface="+mn-ea"/>
              <a:cs typeface="+mn-cs"/>
            </a:endParaRPr>
          </a:p>
          <a:p>
            <a:r>
              <a:rPr lang="en-AU" sz="1200" b="0" i="0" kern="1200" dirty="0" smtClean="0">
                <a:solidFill>
                  <a:schemeClr val="tx1"/>
                </a:solidFill>
                <a:effectLst/>
                <a:latin typeface="+mn-lt"/>
                <a:ea typeface="+mn-ea"/>
                <a:cs typeface="+mn-cs"/>
              </a:rPr>
              <a:t>The acidity or pH of sea water has stayed steady for millions of years at about 8.2. Higher concentrations of carbon dioxide (CO2) in the atmosphere will result in more CO2 being absorbed by the ocean and sea water becoming more acidic. Ocean acidification reduces the amount of minerals in sea water needed by corals to build their skeletons, and will degrade coral reefs in the decades ahead.</a:t>
            </a:r>
            <a:br>
              <a:rPr lang="en-AU" sz="1200" b="0" i="0" kern="1200" dirty="0" smtClean="0">
                <a:solidFill>
                  <a:schemeClr val="tx1"/>
                </a:solidFill>
                <a:effectLst/>
                <a:latin typeface="+mn-lt"/>
                <a:ea typeface="+mn-ea"/>
                <a:cs typeface="+mn-cs"/>
              </a:rPr>
            </a:br>
            <a:endParaRPr lang="en-AU" sz="1200" b="0" i="0" kern="1200" dirty="0" smtClean="0">
              <a:solidFill>
                <a:schemeClr val="tx1"/>
              </a:solidFill>
              <a:effectLst/>
              <a:latin typeface="+mn-lt"/>
              <a:ea typeface="+mn-ea"/>
              <a:cs typeface="+mn-cs"/>
            </a:endParaRPr>
          </a:p>
          <a:p>
            <a:r>
              <a:rPr lang="en-AU" sz="1200" b="0" i="0" kern="1200" dirty="0" smtClean="0">
                <a:solidFill>
                  <a:schemeClr val="tx1"/>
                </a:solidFill>
                <a:effectLst/>
                <a:latin typeface="+mn-lt"/>
                <a:ea typeface="+mn-ea"/>
                <a:cs typeface="+mn-cs"/>
              </a:rPr>
              <a:t>The impacts of – and responses to – climate change will be different among the Pacific Islands; this will add to the challenges of regional adaptation and the identification and promotion of sustainable livelihood alternatives in the future.</a:t>
            </a:r>
            <a:r>
              <a:rPr lang="en-AU" dirty="0" smtClean="0"/>
              <a:t> </a:t>
            </a:r>
            <a:br>
              <a:rPr lang="en-AU" dirty="0" smtClean="0"/>
            </a:br>
            <a:endParaRPr lang="en-AU" dirty="0"/>
          </a:p>
        </p:txBody>
      </p:sp>
      <p:sp>
        <p:nvSpPr>
          <p:cNvPr id="4" name="Espace réservé du numéro de diapositive 3"/>
          <p:cNvSpPr>
            <a:spLocks noGrp="1"/>
          </p:cNvSpPr>
          <p:nvPr>
            <p:ph type="sldNum" sz="quarter" idx="10"/>
          </p:nvPr>
        </p:nvSpPr>
        <p:spPr/>
        <p:txBody>
          <a:bodyPr/>
          <a:lstStyle/>
          <a:p>
            <a:pPr>
              <a:defRPr/>
            </a:pPr>
            <a:fld id="{C0C6E928-B6E1-4019-867C-A01BE3AAC6E3}" type="slidenum">
              <a:rPr lang="en-US" smtClean="0"/>
              <a:pPr>
                <a:defRPr/>
              </a:pPr>
              <a:t>1</a:t>
            </a:fld>
            <a:endParaRPr lang="en-US"/>
          </a:p>
        </p:txBody>
      </p:sp>
    </p:spTree>
    <p:extLst>
      <p:ext uri="{BB962C8B-B14F-4D97-AF65-F5344CB8AC3E}">
        <p14:creationId xmlns:p14="http://schemas.microsoft.com/office/powerpoint/2010/main" val="872505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AU" altLang="en-US" dirty="0" smtClean="0"/>
              <a:t>Tuna fisheries are highly important for the Pacific islands and territories and can represent up to 98% of the government revenue of some of the countries.</a:t>
            </a:r>
          </a:p>
          <a:p>
            <a:r>
              <a:rPr lang="en-AU" altLang="en-US" dirty="0" smtClean="0"/>
              <a:t>Tuna resources from this region are also highly important globally as the 2 million tons of tuna caught in the western and central Pacific represent more than 50% of the global tuna catches, for an estimated value of more than 5 billion USD and are widely distributed on the global </a:t>
            </a:r>
            <a:r>
              <a:rPr lang="en-AU" altLang="en-US" dirty="0" smtClean="0"/>
              <a:t>market</a:t>
            </a:r>
          </a:p>
          <a:p>
            <a:endParaRPr lang="en-AU" altLang="en-US" dirty="0" smtClean="0"/>
          </a:p>
          <a:p>
            <a:r>
              <a:rPr lang="en-AU" altLang="en-US" dirty="0" smtClean="0"/>
              <a:t>Tuna are top predators in the pelagic ecosystem along with sharks and marlins and their population growth depends on the food web they are feeding on.</a:t>
            </a:r>
          </a:p>
          <a:p>
            <a:endParaRPr lang="en-AU" altLang="en-US" dirty="0" smtClean="0"/>
          </a:p>
          <a:p>
            <a:r>
              <a:rPr lang="en-AU" altLang="en-US" dirty="0" smtClean="0"/>
              <a:t>Climate change is predicted to have an impact on the pelagic ecosystem and the tuna resources mainly through the </a:t>
            </a:r>
            <a:r>
              <a:rPr lang="en-AU" altLang="en-US" b="1" dirty="0" smtClean="0"/>
              <a:t>temperature rise</a:t>
            </a:r>
          </a:p>
          <a:p>
            <a:endParaRPr lang="en-AU" altLang="en-US" dirty="0" smtClean="0"/>
          </a:p>
        </p:txBody>
      </p:sp>
      <p:sp>
        <p:nvSpPr>
          <p:cNvPr id="4" name="Slide Number Placeholder 3"/>
          <p:cNvSpPr>
            <a:spLocks noGrp="1"/>
          </p:cNvSpPr>
          <p:nvPr>
            <p:ph type="sldNum" sz="quarter" idx="5"/>
          </p:nvPr>
        </p:nvSpPr>
        <p:spPr/>
        <p:txBody>
          <a:bodyPr/>
          <a:lstStyle/>
          <a:p>
            <a:pPr>
              <a:defRPr/>
            </a:pPr>
            <a:fld id="{8811AC9B-B93C-41CD-ADE9-713DADFB5131}"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AU" sz="1200" b="0" i="0" kern="1200" dirty="0" smtClean="0">
                <a:solidFill>
                  <a:schemeClr val="tx1"/>
                </a:solidFill>
                <a:effectLst/>
                <a:latin typeface="+mn-lt"/>
                <a:ea typeface="+mn-ea"/>
                <a:cs typeface="+mn-cs"/>
              </a:rPr>
              <a:t>Warmer waters in the tropical Pacific will impact the distribution of tropical tuna species such as skipjack, yellowfin, bigeye and albacore, causing them to progressively shift eastward. Eventually, their abundances are also expected to decrease as climate change reduces the supply of nutrients to the food web that supports tuna, lowers oxygen levels and increases ocean acidification. This will make it more difficult for local people in the western part of the Pacific Island region to catch tuna, and affect the profitability of some industrial fishing fleets.</a:t>
            </a:r>
            <a:r>
              <a:rPr lang="en-AU" dirty="0" smtClean="0"/>
              <a:t> </a:t>
            </a:r>
            <a:br>
              <a:rPr lang="en-AU" dirty="0" smtClean="0"/>
            </a:b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The predicted impact of CC on tuna population and in particular yellowfin tuna is mainly driven by the change in the spawning habitat (temperature and productivity) and subsequent larval recruitment with a decrease in Western and Central Pacific Ocean  and increase in the Eastern Pacific Ocean.</a:t>
            </a:r>
          </a:p>
          <a:p>
            <a:r>
              <a:rPr lang="en-AU" sz="1200" kern="1200" dirty="0" smtClean="0">
                <a:solidFill>
                  <a:schemeClr val="tx1"/>
                </a:solidFill>
                <a:effectLst/>
                <a:latin typeface="+mn-lt"/>
                <a:ea typeface="+mn-ea"/>
                <a:cs typeface="+mn-cs"/>
              </a:rPr>
              <a:t>The additional impact of ocean acidification is minor. There is no discernible impact when considering the low sensitivity scenario, very small effects (5%) by the end of the century in the eastern equatorial Pacific Ocean with the immediate scenario S1 and a stronger negative impact reaching locally -10% in 2050 and -15% in 2100 with the high sensitivity scenario.</a:t>
            </a:r>
          </a:p>
          <a:p>
            <a:endParaRPr lang="en-US" dirty="0"/>
          </a:p>
        </p:txBody>
      </p:sp>
    </p:spTree>
    <p:extLst>
      <p:ext uri="{BB962C8B-B14F-4D97-AF65-F5344CB8AC3E}">
        <p14:creationId xmlns:p14="http://schemas.microsoft.com/office/powerpoint/2010/main" val="331390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AU" sz="1200" b="0" i="0" kern="1200" dirty="0" smtClean="0">
                <a:solidFill>
                  <a:schemeClr val="tx1"/>
                </a:solidFill>
                <a:effectLst/>
                <a:latin typeface="+mn-lt"/>
                <a:ea typeface="+mn-ea"/>
                <a:cs typeface="+mn-cs"/>
              </a:rPr>
              <a:t>Warmer waters in the tropical Pacific will impact the distribution of tropical tuna species such as skipjack, yellowfin, bigeye and albacore, causing them to progressively shift eastward. Eventually, their abundances are also expected to decrease as climate change reduces the supply of nutrients to the food web that supports tuna, lowers oxygen levels and increases ocean acidification. This will make it more difficult for local people in the western part of the Pacific Island region to catch tuna, and affect the profitability of some industrial fishing fleets.</a:t>
            </a:r>
            <a:r>
              <a:rPr lang="en-AU" dirty="0" smtClean="0"/>
              <a:t> </a:t>
            </a:r>
            <a:br>
              <a:rPr lang="en-AU" dirty="0" smtClean="0"/>
            </a:b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The predicted impact of CC on tuna population and in particular yellowfin tuna is mainly driven by the change in the spawning habitat (temperature and productivity) and subsequent larval recruitment with a decrease in Western and Central Pacific Ocean  and increase in the Eastern Pacific Ocean.</a:t>
            </a:r>
          </a:p>
          <a:p>
            <a:r>
              <a:rPr lang="en-AU" sz="1200" kern="1200" dirty="0" smtClean="0">
                <a:solidFill>
                  <a:schemeClr val="tx1"/>
                </a:solidFill>
                <a:effectLst/>
                <a:latin typeface="+mn-lt"/>
                <a:ea typeface="+mn-ea"/>
                <a:cs typeface="+mn-cs"/>
              </a:rPr>
              <a:t>The additional impact of ocean acidification is minor. There is no discernible impact when considering the low sensitivity scenario, very small effects (5%) by the end of the century in the eastern equatorial Pacific Ocean with the immediate scenario S1 and a stronger negative impact reaching locally -10% in 2050 and -15% in 2100 with the high sensitivity scenario.</a:t>
            </a:r>
          </a:p>
          <a:p>
            <a:endParaRPr lang="en-US" dirty="0"/>
          </a:p>
        </p:txBody>
      </p:sp>
    </p:spTree>
    <p:extLst>
      <p:ext uri="{BB962C8B-B14F-4D97-AF65-F5344CB8AC3E}">
        <p14:creationId xmlns:p14="http://schemas.microsoft.com/office/powerpoint/2010/main" val="2831499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AU" altLang="en-US" dirty="0" smtClean="0"/>
          </a:p>
          <a:p>
            <a:r>
              <a:rPr lang="en-AU" altLang="en-US" dirty="0" smtClean="0"/>
              <a:t>The impact of </a:t>
            </a:r>
            <a:r>
              <a:rPr lang="en-AU" altLang="en-US" b="1" dirty="0" smtClean="0"/>
              <a:t>ocean acidification on the tuna resources </a:t>
            </a:r>
            <a:r>
              <a:rPr lang="en-AU" altLang="en-US" dirty="0" smtClean="0"/>
              <a:t>is yet insufficiently understood. It can have indirect impact through the food web and direct impact on the tuna themselves, particularly on the larvae.</a:t>
            </a:r>
          </a:p>
          <a:p>
            <a:endParaRPr lang="en-AU" altLang="en-US" dirty="0" smtClean="0"/>
          </a:p>
          <a:p>
            <a:r>
              <a:rPr lang="en-AU" altLang="en-US" dirty="0" smtClean="0"/>
              <a:t>Indirect </a:t>
            </a:r>
            <a:r>
              <a:rPr lang="en-AU" altLang="en-US" dirty="0" smtClean="0"/>
              <a:t>impacts of ocean acidification </a:t>
            </a:r>
            <a:r>
              <a:rPr lang="en-AU" altLang="en-US" dirty="0" smtClean="0"/>
              <a:t>in terms</a:t>
            </a:r>
            <a:r>
              <a:rPr lang="en-AU" altLang="en-US" baseline="0" dirty="0" smtClean="0"/>
              <a:t> of CC </a:t>
            </a:r>
            <a:r>
              <a:rPr lang="en-AU" altLang="en-US" dirty="0" smtClean="0"/>
              <a:t>impact on development </a:t>
            </a:r>
            <a:r>
              <a:rPr lang="en-AU" altLang="en-US" dirty="0" smtClean="0"/>
              <a:t>of phytoplankton and zooplankton meaning less </a:t>
            </a:r>
            <a:r>
              <a:rPr lang="en-AU" altLang="en-US" dirty="0" smtClean="0"/>
              <a:t>food </a:t>
            </a:r>
            <a:r>
              <a:rPr lang="en-AU" altLang="en-US" dirty="0" smtClean="0"/>
              <a:t>in the ecosystem and consequently </a:t>
            </a:r>
            <a:r>
              <a:rPr lang="en-AU" altLang="en-US" b="1" dirty="0" smtClean="0"/>
              <a:t>less resource for the tuna to feed on</a:t>
            </a:r>
            <a:r>
              <a:rPr lang="en-AU" altLang="en-US" dirty="0" smtClean="0"/>
              <a:t>. </a:t>
            </a:r>
            <a:r>
              <a:rPr lang="en-AU" altLang="en-US" dirty="0" smtClean="0"/>
              <a:t>It </a:t>
            </a:r>
            <a:r>
              <a:rPr lang="en-AU" altLang="en-US" dirty="0" smtClean="0"/>
              <a:t>is complex to </a:t>
            </a:r>
            <a:r>
              <a:rPr lang="en-AU" altLang="en-US" dirty="0" smtClean="0"/>
              <a:t>estimate.</a:t>
            </a:r>
          </a:p>
          <a:p>
            <a:endParaRPr lang="en-AU" altLang="en-US" dirty="0" smtClean="0"/>
          </a:p>
          <a:p>
            <a:r>
              <a:rPr lang="en-AU" altLang="en-US" dirty="0" smtClean="0"/>
              <a:t>A recent SPC </a:t>
            </a:r>
            <a:r>
              <a:rPr lang="en-AU" sz="1200" b="0" i="0" kern="1200" dirty="0" smtClean="0">
                <a:solidFill>
                  <a:schemeClr val="tx1"/>
                </a:solidFill>
                <a:effectLst/>
                <a:latin typeface="+mn-lt"/>
                <a:ea typeface="+mn-ea"/>
                <a:cs typeface="+mn-cs"/>
              </a:rPr>
              <a:t>trophic study was conducted which is, to our knowledge, the first that targets temporal variations in the diet of yellowfin tuna and tunas Obese West and Central Pacific.</a:t>
            </a:r>
            <a:endParaRPr lang="en-AU" altLang="en-US" dirty="0" smtClean="0"/>
          </a:p>
          <a:p>
            <a:endParaRPr lang="en-AU" altLang="en-US" dirty="0" smtClean="0"/>
          </a:p>
        </p:txBody>
      </p:sp>
      <p:sp>
        <p:nvSpPr>
          <p:cNvPr id="4" name="Slide Number Placeholder 3"/>
          <p:cNvSpPr>
            <a:spLocks noGrp="1"/>
          </p:cNvSpPr>
          <p:nvPr>
            <p:ph type="sldNum" sz="quarter" idx="5"/>
          </p:nvPr>
        </p:nvSpPr>
        <p:spPr/>
        <p:txBody>
          <a:bodyPr/>
          <a:lstStyle/>
          <a:p>
            <a:pPr>
              <a:defRPr/>
            </a:pPr>
            <a:fld id="{1E83BAA7-2794-4F8D-B577-80F6AF40E6AB}"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AU" altLang="en-US" dirty="0" smtClean="0"/>
              <a:t>In collaboration with IATTC, experiments were conducted in tanks to determine the impact of pH on the survival and growth of larvae of yellowfin tuna (up to 7 days after hatching)</a:t>
            </a:r>
          </a:p>
          <a:p>
            <a:r>
              <a:rPr lang="en-AU" altLang="en-US" dirty="0" smtClean="0">
                <a:solidFill>
                  <a:srgbClr val="000000"/>
                </a:solidFill>
                <a:latin typeface="TimesNewRoman"/>
              </a:rPr>
              <a:t>The </a:t>
            </a:r>
            <a:r>
              <a:rPr lang="en-AU" altLang="en-US" b="1" dirty="0" smtClean="0">
                <a:solidFill>
                  <a:srgbClr val="000000"/>
                </a:solidFill>
                <a:latin typeface="TimesNewRoman"/>
              </a:rPr>
              <a:t>decrease in pH level was found to reduce larval survival during the first 7 days by 64% at pH 7.3 </a:t>
            </a:r>
            <a:r>
              <a:rPr lang="en-AU" altLang="en-US" dirty="0" smtClean="0">
                <a:solidFill>
                  <a:srgbClr val="000000"/>
                </a:solidFill>
                <a:latin typeface="TimesNewRoman"/>
              </a:rPr>
              <a:t>which is the value expected in 2200 under the RCP 8.5 climate scenario (present value of pH being around 8.1). </a:t>
            </a:r>
            <a:endParaRPr lang="en-AU" altLang="en-US" dirty="0" smtClean="0"/>
          </a:p>
          <a:p>
            <a:r>
              <a:rPr lang="en-AU" altLang="en-US" dirty="0" smtClean="0"/>
              <a:t>[For pH levels higher than 7.3 (that is pH closer to the present value), there are statistically insignificant results]</a:t>
            </a:r>
          </a:p>
          <a:p>
            <a:r>
              <a:rPr lang="en-AU" altLang="en-US" dirty="0" smtClean="0"/>
              <a:t>Experiments conducted on yellowtail kingfish</a:t>
            </a:r>
            <a:r>
              <a:rPr lang="en-AU" altLang="en-US" baseline="0" dirty="0" smtClean="0"/>
              <a:t> (</a:t>
            </a:r>
            <a:r>
              <a:rPr lang="en-AU" altLang="en-US" baseline="0" dirty="0" err="1" smtClean="0"/>
              <a:t>Seriola</a:t>
            </a:r>
            <a:r>
              <a:rPr lang="en-AU" altLang="en-US" baseline="0" dirty="0" smtClean="0"/>
              <a:t> </a:t>
            </a:r>
            <a:r>
              <a:rPr lang="en-AU" altLang="en-US" baseline="0" dirty="0" err="1" smtClean="0"/>
              <a:t>lalandi</a:t>
            </a:r>
            <a:r>
              <a:rPr lang="en-AU" altLang="en-US" baseline="0" dirty="0" smtClean="0"/>
              <a:t>), a pelagic coastal species, indicate the stronger impact of temperature compared to acidification but the </a:t>
            </a:r>
            <a:r>
              <a:rPr lang="en-AU" altLang="en-US" b="1" baseline="0" dirty="0" smtClean="0"/>
              <a:t>combination of those 2 factors induce complex effects on survival and development of larvae and juveniles</a:t>
            </a:r>
            <a:r>
              <a:rPr lang="en-AU" altLang="en-US" dirty="0" smtClean="0"/>
              <a:t/>
            </a:r>
            <a:br>
              <a:rPr lang="en-AU" altLang="en-US" dirty="0" smtClean="0"/>
            </a:br>
            <a:r>
              <a:rPr lang="en-AU" altLang="en-US" dirty="0" smtClean="0"/>
              <a:t/>
            </a:r>
            <a:br>
              <a:rPr lang="en-AU" altLang="en-US" dirty="0" smtClean="0"/>
            </a:br>
            <a:endParaRPr lang="en-AU" altLang="en-US" dirty="0" smtClean="0"/>
          </a:p>
          <a:p>
            <a:endParaRPr lang="en-AU" altLang="en-US" dirty="0" smtClean="0"/>
          </a:p>
        </p:txBody>
      </p:sp>
      <p:sp>
        <p:nvSpPr>
          <p:cNvPr id="4" name="Slide Number Placeholder 3"/>
          <p:cNvSpPr>
            <a:spLocks noGrp="1"/>
          </p:cNvSpPr>
          <p:nvPr>
            <p:ph type="sldNum" sz="quarter" idx="5"/>
          </p:nvPr>
        </p:nvSpPr>
        <p:spPr/>
        <p:txBody>
          <a:bodyPr/>
          <a:lstStyle/>
          <a:p>
            <a:pPr>
              <a:defRPr/>
            </a:pPr>
            <a:fld id="{21A622A4-40B2-4C9B-BDCB-EC471AB26C75}"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AU" altLang="en-US" dirty="0" smtClean="0">
                <a:solidFill>
                  <a:srgbClr val="000000"/>
                </a:solidFill>
                <a:latin typeface="TimesNewRoman"/>
              </a:rPr>
              <a:t>Results from the experiments have been included into tuna modelling</a:t>
            </a:r>
          </a:p>
          <a:p>
            <a:endParaRPr lang="en-AU" altLang="en-US" dirty="0" smtClean="0">
              <a:solidFill>
                <a:srgbClr val="000000"/>
              </a:solidFill>
              <a:latin typeface="TimesNewRoman"/>
            </a:endParaRPr>
          </a:p>
          <a:p>
            <a:r>
              <a:rPr lang="en-AU" altLang="en-US" dirty="0" smtClean="0">
                <a:solidFill>
                  <a:srgbClr val="000000"/>
                </a:solidFill>
                <a:latin typeface="TimesNewRoman"/>
              </a:rPr>
              <a:t>The maps show in blue the decline in % of yellowfin tuna larvae biomass in 2050 and 2100 in comparison to 2005 under the RCP8.5 climate scenario. </a:t>
            </a:r>
          </a:p>
          <a:p>
            <a:endParaRPr lang="en-AU" altLang="en-US" dirty="0" smtClean="0">
              <a:solidFill>
                <a:srgbClr val="000000"/>
              </a:solidFill>
              <a:latin typeface="TimesNewRoman"/>
            </a:endParaRPr>
          </a:p>
          <a:p>
            <a:r>
              <a:rPr lang="en-AU" altLang="en-US" dirty="0" smtClean="0">
                <a:solidFill>
                  <a:srgbClr val="000000"/>
                </a:solidFill>
                <a:latin typeface="TimesNewRoman"/>
              </a:rPr>
              <a:t>The direct impact of ocean acidification on tuna larvae is stronger in the eastern pacific with decline of up to 3%  in 2100 compare to present.</a:t>
            </a:r>
          </a:p>
          <a:p>
            <a:endParaRPr lang="en-AU" altLang="en-US" dirty="0" smtClean="0">
              <a:solidFill>
                <a:srgbClr val="000000"/>
              </a:solidFill>
              <a:latin typeface="TimesNewRoman"/>
            </a:endParaRPr>
          </a:p>
          <a:p>
            <a:r>
              <a:rPr lang="en-AU" altLang="en-US" dirty="0" smtClean="0">
                <a:solidFill>
                  <a:srgbClr val="000000"/>
                </a:solidFill>
                <a:latin typeface="TimesNewRoman"/>
              </a:rPr>
              <a:t>This is an average model and results vary according to the sensitivity to acidification included in the model</a:t>
            </a:r>
          </a:p>
        </p:txBody>
      </p:sp>
      <p:sp>
        <p:nvSpPr>
          <p:cNvPr id="4" name="Slide Number Placeholder 3"/>
          <p:cNvSpPr>
            <a:spLocks noGrp="1"/>
          </p:cNvSpPr>
          <p:nvPr>
            <p:ph type="sldNum" sz="quarter" idx="5"/>
          </p:nvPr>
        </p:nvSpPr>
        <p:spPr/>
        <p:txBody>
          <a:bodyPr/>
          <a:lstStyle/>
          <a:p>
            <a:pPr>
              <a:defRPr/>
            </a:pPr>
            <a:fld id="{D66CA79F-62EC-40E8-89A9-036669489707}"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AU" altLang="en-US" dirty="0" smtClean="0">
                <a:solidFill>
                  <a:srgbClr val="000000"/>
                </a:solidFill>
                <a:latin typeface="TimesNewRoman"/>
              </a:rPr>
              <a:t>Research work feeds into scientific papers, briefing notes, consolidated analysis</a:t>
            </a:r>
            <a:endParaRPr lang="en-AU" altLang="en-US" dirty="0" smtClean="0">
              <a:solidFill>
                <a:srgbClr val="000000"/>
              </a:solidFill>
              <a:latin typeface="TimesNewRoman"/>
            </a:endParaRPr>
          </a:p>
        </p:txBody>
      </p:sp>
      <p:sp>
        <p:nvSpPr>
          <p:cNvPr id="4" name="Slide Number Placeholder 3"/>
          <p:cNvSpPr>
            <a:spLocks noGrp="1"/>
          </p:cNvSpPr>
          <p:nvPr>
            <p:ph type="sldNum" sz="quarter" idx="5"/>
          </p:nvPr>
        </p:nvSpPr>
        <p:spPr/>
        <p:txBody>
          <a:bodyPr/>
          <a:lstStyle/>
          <a:p>
            <a:pPr>
              <a:defRPr/>
            </a:pPr>
            <a:fld id="{D66CA79F-62EC-40E8-89A9-036669489707}" type="slidenum">
              <a:rPr lang="en-US" smtClean="0"/>
              <a:pPr>
                <a:defRPr/>
              </a:pPr>
              <a:t>8</a:t>
            </a:fld>
            <a:endParaRPr lang="en-US"/>
          </a:p>
        </p:txBody>
      </p:sp>
    </p:spTree>
    <p:extLst>
      <p:ext uri="{BB962C8B-B14F-4D97-AF65-F5344CB8AC3E}">
        <p14:creationId xmlns:p14="http://schemas.microsoft.com/office/powerpoint/2010/main" val="41528684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AU" altLang="en-US" dirty="0" smtClean="0"/>
              <a:t/>
            </a:r>
            <a:br>
              <a:rPr lang="en-AU" altLang="en-US" dirty="0" smtClean="0"/>
            </a:br>
            <a:r>
              <a:rPr lang="en-AU" altLang="en-US" dirty="0" smtClean="0"/>
              <a:t>To conclude, it has been demonstrated that acidification has potential negative impact on tuna larvae and on the whole food web. </a:t>
            </a:r>
          </a:p>
          <a:p>
            <a:r>
              <a:rPr lang="en-AU" altLang="en-US" dirty="0" smtClean="0"/>
              <a:t>It is important to note that </a:t>
            </a:r>
            <a:r>
              <a:rPr lang="en-AU" altLang="en-US" b="1" dirty="0" smtClean="0"/>
              <a:t>temperature rise has a much stronger impact on tuna than ocean acidification and that climate change will impact tuna resources and consequently fisheries and associated human activities</a:t>
            </a:r>
            <a:r>
              <a:rPr lang="en-AU" altLang="en-US" dirty="0" smtClean="0"/>
              <a:t>.</a:t>
            </a:r>
          </a:p>
          <a:p>
            <a:endParaRPr lang="en-AU" altLang="en-US" dirty="0" smtClean="0"/>
          </a:p>
          <a:p>
            <a:r>
              <a:rPr lang="en-AU" altLang="en-US" dirty="0" smtClean="0"/>
              <a:t>However there are still uncertainties as there is </a:t>
            </a:r>
            <a:r>
              <a:rPr lang="en-AU" altLang="en-US" b="1" dirty="0" smtClean="0"/>
              <a:t>no information on the potential genetic adaptation of tuna and other marine organisms to ocean acidification</a:t>
            </a:r>
            <a:r>
              <a:rPr lang="en-AU" altLang="en-US" dirty="0" smtClean="0"/>
              <a:t>. The combined effect of increased temperature, lower oxygen and acidification is poorly understood as well as how acidification will cascade through the marine food web.</a:t>
            </a:r>
          </a:p>
          <a:p>
            <a:endParaRPr lang="en-AU" altLang="en-US" dirty="0" smtClean="0"/>
          </a:p>
          <a:p>
            <a:r>
              <a:rPr lang="en-AU" altLang="en-US" dirty="0" smtClean="0"/>
              <a:t>It then appears important to continue to reduce uncertainties on the impact of ocean acidification in combination with other effects of climate change (temperature and oxygen) and to monitor the tuna resources and the whole marine ecosystem</a:t>
            </a:r>
          </a:p>
        </p:txBody>
      </p:sp>
      <p:sp>
        <p:nvSpPr>
          <p:cNvPr id="4" name="Slide Number Placeholder 3"/>
          <p:cNvSpPr>
            <a:spLocks noGrp="1"/>
          </p:cNvSpPr>
          <p:nvPr>
            <p:ph type="sldNum" sz="quarter" idx="5"/>
          </p:nvPr>
        </p:nvSpPr>
        <p:spPr/>
        <p:txBody>
          <a:bodyPr/>
          <a:lstStyle/>
          <a:p>
            <a:pPr>
              <a:defRPr/>
            </a:pPr>
            <a:fld id="{1F38711C-961D-4492-B43E-83AA2C43AC2D}" type="slidenum">
              <a:rPr lang="en-US" smtClean="0"/>
              <a:pPr>
                <a:defRPr/>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88825"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771826" y="2000485"/>
            <a:ext cx="8637073" cy="2541431"/>
          </a:xfrm>
        </p:spPr>
        <p:txBody>
          <a:bodyPr bIns="0" anchor="b"/>
          <a:lstStyle>
            <a:lvl1pPr algn="l">
              <a:defRPr sz="6000">
                <a:latin typeface="Calibri" charset="0"/>
                <a:ea typeface="Calibri" charset="0"/>
                <a:cs typeface="Calibri"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771827" y="4965873"/>
            <a:ext cx="8637072" cy="977621"/>
          </a:xfrm>
        </p:spPr>
        <p:txBody>
          <a:bodyPr tIns="91440" bIns="91440">
            <a:normAutofit/>
          </a:bodyPr>
          <a:lstStyle>
            <a:lvl1pPr marL="0" indent="0" algn="l">
              <a:buNone/>
              <a:defRPr sz="1800" b="0" cap="all" baseline="0">
                <a:solidFill>
                  <a:schemeClr val="tx1"/>
                </a:solidFill>
                <a:latin typeface="Calibri" charset="0"/>
                <a:ea typeface="Calibri" charset="0"/>
                <a:cs typeface="Calibri" charset="0"/>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5" name="Date Placeholder 3"/>
          <p:cNvSpPr>
            <a:spLocks noGrp="1"/>
          </p:cNvSpPr>
          <p:nvPr>
            <p:ph type="dt" sz="half" idx="10"/>
          </p:nvPr>
        </p:nvSpPr>
        <p:spPr>
          <a:xfrm>
            <a:off x="6908800" y="1528763"/>
            <a:ext cx="3500438" cy="309562"/>
          </a:xfrm>
        </p:spPr>
        <p:txBody>
          <a:bodyPr/>
          <a:lstStyle>
            <a:lvl1pPr>
              <a:defRPr/>
            </a:lvl1pPr>
          </a:lstStyle>
          <a:p>
            <a:pPr>
              <a:defRPr/>
            </a:pPr>
            <a:fld id="{B5B9A48A-79B7-4411-B6FE-3CF47AD2B9B4}" type="datetimeFigureOut">
              <a:rPr lang="en-US"/>
              <a:pPr>
                <a:defRPr/>
              </a:pPr>
              <a:t>12/7/2018</a:t>
            </a:fld>
            <a:endParaRPr lang="en-US"/>
          </a:p>
        </p:txBody>
      </p:sp>
      <p:sp>
        <p:nvSpPr>
          <p:cNvPr id="6" name="Footer Placeholder 4"/>
          <p:cNvSpPr>
            <a:spLocks noGrp="1"/>
          </p:cNvSpPr>
          <p:nvPr>
            <p:ph type="ftr" sz="quarter" idx="11"/>
          </p:nvPr>
        </p:nvSpPr>
        <p:spPr>
          <a:xfrm>
            <a:off x="1770063" y="1527175"/>
            <a:ext cx="4973637" cy="309563"/>
          </a:xfrm>
        </p:spPr>
        <p:txBody>
          <a:bodyPr/>
          <a:lstStyle>
            <a:lvl1pPr>
              <a:defRPr/>
            </a:lvl1pPr>
          </a:lstStyle>
          <a:p>
            <a:pPr>
              <a:defRPr/>
            </a:pPr>
            <a:endParaRPr lang="en-US"/>
          </a:p>
        </p:txBody>
      </p:sp>
      <p:sp>
        <p:nvSpPr>
          <p:cNvPr id="7" name="Slide Number Placeholder 5"/>
          <p:cNvSpPr>
            <a:spLocks noGrp="1"/>
          </p:cNvSpPr>
          <p:nvPr>
            <p:ph type="sldNum" sz="quarter" idx="12"/>
          </p:nvPr>
        </p:nvSpPr>
        <p:spPr>
          <a:xfrm>
            <a:off x="792163" y="1997075"/>
            <a:ext cx="811212" cy="503238"/>
          </a:xfrm>
        </p:spPr>
        <p:txBody>
          <a:bodyPr/>
          <a:lstStyle>
            <a:lvl1pPr>
              <a:defRPr/>
            </a:lvl1pPr>
          </a:lstStyle>
          <a:p>
            <a:pPr>
              <a:defRPr/>
            </a:pPr>
            <a:fld id="{9065E9BB-EEF6-44FC-990E-3FE4719411D2}" type="slidenum">
              <a:rPr lang="en-US"/>
              <a:pPr>
                <a:defRPr/>
              </a:pPr>
              <a:t>‹N°›</a:t>
            </a:fld>
            <a:endParaRPr lang="en-US"/>
          </a:p>
        </p:txBody>
      </p:sp>
    </p:spTree>
    <p:extLst>
      <p:ext uri="{BB962C8B-B14F-4D97-AF65-F5344CB8AC3E}">
        <p14:creationId xmlns:p14="http://schemas.microsoft.com/office/powerpoint/2010/main" val="2729423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4"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129838" y="331788"/>
            <a:ext cx="161925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292188" y="1763109"/>
            <a:ext cx="9603275" cy="1049235"/>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292188" y="2974322"/>
            <a:ext cx="9603275" cy="345061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a:xfrm>
            <a:off x="361950" y="1008063"/>
            <a:ext cx="811213" cy="504825"/>
          </a:xfrm>
        </p:spPr>
        <p:txBody>
          <a:bodyPr/>
          <a:lstStyle>
            <a:lvl1pPr>
              <a:defRPr/>
            </a:lvl1pPr>
          </a:lstStyle>
          <a:p>
            <a:pPr>
              <a:defRPr/>
            </a:pPr>
            <a:fld id="{AF1DF2F9-F9A4-4D36-97FC-C9CC60B567FD}" type="slidenum">
              <a:rPr lang="en-US"/>
              <a:pPr>
                <a:defRPr/>
              </a:pPr>
              <a:t>‹N°›</a:t>
            </a:fld>
            <a:endParaRPr lang="en-US"/>
          </a:p>
        </p:txBody>
      </p:sp>
    </p:spTree>
    <p:extLst>
      <p:ext uri="{BB962C8B-B14F-4D97-AF65-F5344CB8AC3E}">
        <p14:creationId xmlns:p14="http://schemas.microsoft.com/office/powerpoint/2010/main" val="490764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1773238" y="4014788"/>
            <a:ext cx="8629650"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5"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129838" y="331788"/>
            <a:ext cx="161925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773021" y="1965855"/>
            <a:ext cx="8643154" cy="1887950"/>
          </a:xfrm>
        </p:spPr>
        <p:txBody>
          <a:bodyPr anchor="b"/>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773021" y="4015920"/>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6" name="Slide Number Placeholder 5"/>
          <p:cNvSpPr>
            <a:spLocks noGrp="1"/>
          </p:cNvSpPr>
          <p:nvPr>
            <p:ph type="sldNum" sz="quarter" idx="10"/>
          </p:nvPr>
        </p:nvSpPr>
        <p:spPr>
          <a:xfrm>
            <a:off x="798513" y="1008063"/>
            <a:ext cx="811212" cy="504825"/>
          </a:xfrm>
        </p:spPr>
        <p:txBody>
          <a:bodyPr/>
          <a:lstStyle>
            <a:lvl1pPr>
              <a:defRPr/>
            </a:lvl1pPr>
          </a:lstStyle>
          <a:p>
            <a:pPr>
              <a:defRPr/>
            </a:pPr>
            <a:fld id="{7B5EB20A-B281-4426-91EF-ADF9FE709951}" type="slidenum">
              <a:rPr lang="en-US"/>
              <a:pPr>
                <a:defRPr/>
              </a:pPr>
              <a:t>‹N°›</a:t>
            </a:fld>
            <a:endParaRPr lang="en-US"/>
          </a:p>
        </p:txBody>
      </p:sp>
    </p:spTree>
    <p:extLst>
      <p:ext uri="{BB962C8B-B14F-4D97-AF65-F5344CB8AC3E}">
        <p14:creationId xmlns:p14="http://schemas.microsoft.com/office/powerpoint/2010/main" val="1493701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pic>
        <p:nvPicPr>
          <p:cNvPr id="5"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129838" y="331788"/>
            <a:ext cx="161925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289826" y="1316618"/>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87940" y="2522607"/>
            <a:ext cx="4645152" cy="344859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54380" y="2529072"/>
            <a:ext cx="4645152" cy="34415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6"/>
          <p:cNvSpPr>
            <a:spLocks noGrp="1"/>
          </p:cNvSpPr>
          <p:nvPr>
            <p:ph type="sldNum" sz="quarter" idx="10"/>
          </p:nvPr>
        </p:nvSpPr>
        <p:spPr>
          <a:xfrm>
            <a:off x="320675" y="1311275"/>
            <a:ext cx="811213" cy="503238"/>
          </a:xfrm>
        </p:spPr>
        <p:txBody>
          <a:bodyPr/>
          <a:lstStyle>
            <a:lvl1pPr>
              <a:defRPr/>
            </a:lvl1pPr>
          </a:lstStyle>
          <a:p>
            <a:pPr>
              <a:defRPr/>
            </a:pPr>
            <a:fld id="{12D94243-BA60-4DD4-BCF0-366D81F8B671}" type="slidenum">
              <a:rPr lang="en-US"/>
              <a:pPr>
                <a:defRPr/>
              </a:pPr>
              <a:t>‹N°›</a:t>
            </a:fld>
            <a:endParaRPr lang="en-US"/>
          </a:p>
        </p:txBody>
      </p:sp>
    </p:spTree>
    <p:extLst>
      <p:ext uri="{BB962C8B-B14F-4D97-AF65-F5344CB8AC3E}">
        <p14:creationId xmlns:p14="http://schemas.microsoft.com/office/powerpoint/2010/main" val="2293897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pic>
        <p:nvPicPr>
          <p:cNvPr id="7"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129838" y="331788"/>
            <a:ext cx="161925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304578" y="1508839"/>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04578" y="2724225"/>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304578" y="3528945"/>
            <a:ext cx="4645152" cy="264445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69749" y="2727679"/>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69749" y="3526167"/>
            <a:ext cx="4645152" cy="263737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8"/>
          <p:cNvSpPr>
            <a:spLocks noGrp="1"/>
          </p:cNvSpPr>
          <p:nvPr>
            <p:ph type="sldNum" sz="quarter" idx="10"/>
          </p:nvPr>
        </p:nvSpPr>
        <p:spPr>
          <a:xfrm>
            <a:off x="338138" y="1008063"/>
            <a:ext cx="809625" cy="504825"/>
          </a:xfrm>
        </p:spPr>
        <p:txBody>
          <a:bodyPr/>
          <a:lstStyle>
            <a:lvl1pPr>
              <a:defRPr/>
            </a:lvl1pPr>
          </a:lstStyle>
          <a:p>
            <a:pPr>
              <a:defRPr/>
            </a:pPr>
            <a:fld id="{E60DC677-FD4B-4E7D-ABC8-593E229B61A3}" type="slidenum">
              <a:rPr lang="en-US"/>
              <a:pPr>
                <a:defRPr/>
              </a:pPr>
              <a:t>‹N°›</a:t>
            </a:fld>
            <a:endParaRPr lang="en-US"/>
          </a:p>
        </p:txBody>
      </p:sp>
    </p:spTree>
    <p:extLst>
      <p:ext uri="{BB962C8B-B14F-4D97-AF65-F5344CB8AC3E}">
        <p14:creationId xmlns:p14="http://schemas.microsoft.com/office/powerpoint/2010/main" val="1303529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pic>
        <p:nvPicPr>
          <p:cNvPr id="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129838" y="331788"/>
            <a:ext cx="161925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292188" y="1528217"/>
            <a:ext cx="9603275" cy="1049235"/>
          </a:xfrm>
        </p:spPr>
        <p:txBody>
          <a:bodyPr/>
          <a:lstStyle/>
          <a:p>
            <a:r>
              <a:rPr lang="en-US" smtClean="0"/>
              <a:t>Click to edit Master title style</a:t>
            </a:r>
            <a:endParaRPr lang="en-US" dirty="0"/>
          </a:p>
        </p:txBody>
      </p:sp>
      <p:sp>
        <p:nvSpPr>
          <p:cNvPr id="4" name="Slide Number Placeholder 4"/>
          <p:cNvSpPr>
            <a:spLocks noGrp="1"/>
          </p:cNvSpPr>
          <p:nvPr>
            <p:ph type="sldNum" sz="quarter" idx="10"/>
          </p:nvPr>
        </p:nvSpPr>
        <p:spPr>
          <a:xfrm>
            <a:off x="319088" y="1017588"/>
            <a:ext cx="809625" cy="503237"/>
          </a:xfrm>
        </p:spPr>
        <p:txBody>
          <a:bodyPr/>
          <a:lstStyle>
            <a:lvl1pPr>
              <a:defRPr/>
            </a:lvl1pPr>
          </a:lstStyle>
          <a:p>
            <a:pPr>
              <a:defRPr/>
            </a:pPr>
            <a:fld id="{03850B48-719C-499D-B65E-9997BBCFEBA3}" type="slidenum">
              <a:rPr lang="en-US"/>
              <a:pPr>
                <a:defRPr/>
              </a:pPr>
              <a:t>‹N°›</a:t>
            </a:fld>
            <a:endParaRPr lang="en-US"/>
          </a:p>
        </p:txBody>
      </p:sp>
    </p:spTree>
    <p:extLst>
      <p:ext uri="{BB962C8B-B14F-4D97-AF65-F5344CB8AC3E}">
        <p14:creationId xmlns:p14="http://schemas.microsoft.com/office/powerpoint/2010/main" val="3942562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2"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129838" y="331788"/>
            <a:ext cx="161925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3"/>
          <p:cNvSpPr>
            <a:spLocks noGrp="1"/>
          </p:cNvSpPr>
          <p:nvPr>
            <p:ph type="sldNum" sz="quarter" idx="10"/>
          </p:nvPr>
        </p:nvSpPr>
        <p:spPr>
          <a:xfrm>
            <a:off x="479425" y="1008063"/>
            <a:ext cx="811213" cy="504825"/>
          </a:xfrm>
        </p:spPr>
        <p:txBody>
          <a:bodyPr/>
          <a:lstStyle>
            <a:lvl1pPr>
              <a:defRPr/>
            </a:lvl1pPr>
          </a:lstStyle>
          <a:p>
            <a:pPr>
              <a:defRPr/>
            </a:pPr>
            <a:fld id="{805DB010-105D-4ACC-A49E-8EA68F53F1C6}" type="slidenum">
              <a:rPr lang="en-US"/>
              <a:pPr>
                <a:defRPr/>
              </a:pPr>
              <a:t>‹N°›</a:t>
            </a:fld>
            <a:endParaRPr lang="en-US"/>
          </a:p>
        </p:txBody>
      </p:sp>
    </p:spTree>
    <p:extLst>
      <p:ext uri="{BB962C8B-B14F-4D97-AF65-F5344CB8AC3E}">
        <p14:creationId xmlns:p14="http://schemas.microsoft.com/office/powerpoint/2010/main" val="3110229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5"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129838" y="331788"/>
            <a:ext cx="161925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293669" y="1512038"/>
            <a:ext cx="3273099" cy="2247117"/>
          </a:xfrm>
        </p:spPr>
        <p:txBody>
          <a:bodyPr anchor="b"/>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4892712" y="1512039"/>
            <a:ext cx="6012470" cy="4658826"/>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669" y="3918556"/>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6" name="Slide Number Placeholder 6"/>
          <p:cNvSpPr>
            <a:spLocks noGrp="1"/>
          </p:cNvSpPr>
          <p:nvPr>
            <p:ph type="sldNum" sz="quarter" idx="10"/>
          </p:nvPr>
        </p:nvSpPr>
        <p:spPr>
          <a:xfrm>
            <a:off x="328613" y="1000125"/>
            <a:ext cx="811212" cy="503238"/>
          </a:xfrm>
        </p:spPr>
        <p:txBody>
          <a:bodyPr/>
          <a:lstStyle>
            <a:lvl1pPr>
              <a:defRPr/>
            </a:lvl1pPr>
          </a:lstStyle>
          <a:p>
            <a:pPr>
              <a:defRPr/>
            </a:pPr>
            <a:fld id="{B2BF8B29-AD4D-4D4D-80B8-CFE1D7AF5A29}" type="slidenum">
              <a:rPr lang="en-US"/>
              <a:pPr>
                <a:defRPr/>
              </a:pPr>
              <a:t>‹N°›</a:t>
            </a:fld>
            <a:endParaRPr lang="en-US"/>
          </a:p>
        </p:txBody>
      </p:sp>
    </p:spTree>
    <p:extLst>
      <p:ext uri="{BB962C8B-B14F-4D97-AF65-F5344CB8AC3E}">
        <p14:creationId xmlns:p14="http://schemas.microsoft.com/office/powerpoint/2010/main" val="3181097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5"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129838" y="331788"/>
            <a:ext cx="161925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761599" y="1356380"/>
            <a:ext cx="5532328" cy="1830584"/>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46532" y="1371346"/>
            <a:ext cx="3425600" cy="4629734"/>
          </a:xfrm>
          <a:solidFill>
            <a:schemeClr val="bg1">
              <a:lumMod val="85000"/>
            </a:schemeClr>
          </a:solidFill>
          <a:ln w="9525" cap="sq">
            <a:noFill/>
            <a:miter lim="800000"/>
          </a:ln>
          <a:effectLst/>
        </p:spPr>
        <p:txBody>
          <a:bodyPr rtlCol="0">
            <a:norm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760722" y="3372859"/>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6" name="Date Placeholder 4"/>
          <p:cNvSpPr>
            <a:spLocks noGrp="1"/>
          </p:cNvSpPr>
          <p:nvPr>
            <p:ph type="dt" sz="half" idx="10"/>
          </p:nvPr>
        </p:nvSpPr>
        <p:spPr>
          <a:xfrm>
            <a:off x="1757363" y="5681663"/>
            <a:ext cx="5527675" cy="319087"/>
          </a:xfrm>
        </p:spPr>
        <p:txBody>
          <a:bodyPr/>
          <a:lstStyle>
            <a:lvl1pPr algn="l">
              <a:defRPr/>
            </a:lvl1pPr>
          </a:lstStyle>
          <a:p>
            <a:pPr>
              <a:defRPr/>
            </a:pPr>
            <a:fld id="{236138ED-5701-46F0-B8BB-C65A7E48A267}" type="datetimeFigureOut">
              <a:rPr lang="en-US"/>
              <a:pPr>
                <a:defRPr/>
              </a:pPr>
              <a:t>12/7/2018</a:t>
            </a:fld>
            <a:endParaRPr lang="en-US"/>
          </a:p>
        </p:txBody>
      </p:sp>
      <p:sp>
        <p:nvSpPr>
          <p:cNvPr id="7" name="Slide Number Placeholder 6"/>
          <p:cNvSpPr>
            <a:spLocks noGrp="1"/>
          </p:cNvSpPr>
          <p:nvPr>
            <p:ph type="sldNum" sz="quarter" idx="11"/>
          </p:nvPr>
        </p:nvSpPr>
        <p:spPr>
          <a:xfrm>
            <a:off x="790575" y="1009650"/>
            <a:ext cx="811213" cy="503238"/>
          </a:xfrm>
        </p:spPr>
        <p:txBody>
          <a:bodyPr/>
          <a:lstStyle>
            <a:lvl1pPr>
              <a:defRPr/>
            </a:lvl1pPr>
          </a:lstStyle>
          <a:p>
            <a:pPr>
              <a:defRPr/>
            </a:pPr>
            <a:fld id="{6B78F283-D98A-40F0-95B4-BFF6E34783DA}" type="slidenum">
              <a:rPr lang="en-US"/>
              <a:pPr>
                <a:defRPr/>
              </a:pPr>
              <a:t>‹N°›</a:t>
            </a:fld>
            <a:endParaRPr lang="en-US"/>
          </a:p>
        </p:txBody>
      </p:sp>
    </p:spTree>
    <p:extLst>
      <p:ext uri="{BB962C8B-B14F-4D97-AF65-F5344CB8AC3E}">
        <p14:creationId xmlns:p14="http://schemas.microsoft.com/office/powerpoint/2010/main" val="2334612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pic>
        <p:nvPicPr>
          <p:cNvPr id="4"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129838" y="331788"/>
            <a:ext cx="161925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283799" y="1528217"/>
            <a:ext cx="9603275" cy="1049235"/>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83799" y="2739430"/>
            <a:ext cx="9603275" cy="345061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a:xfrm>
            <a:off x="312738" y="798513"/>
            <a:ext cx="811212" cy="504825"/>
          </a:xfrm>
        </p:spPr>
        <p:txBody>
          <a:bodyPr/>
          <a:lstStyle>
            <a:lvl1pPr>
              <a:defRPr/>
            </a:lvl1pPr>
          </a:lstStyle>
          <a:p>
            <a:pPr>
              <a:defRPr/>
            </a:pPr>
            <a:fld id="{F7AF3AE8-9872-4025-B6B5-B01A51BEB2DC}" type="slidenum">
              <a:rPr lang="en-US"/>
              <a:pPr>
                <a:defRPr/>
              </a:pPr>
              <a:t>‹N°›</a:t>
            </a:fld>
            <a:endParaRPr lang="en-US"/>
          </a:p>
        </p:txBody>
      </p:sp>
    </p:spTree>
    <p:extLst>
      <p:ext uri="{BB962C8B-B14F-4D97-AF65-F5344CB8AC3E}">
        <p14:creationId xmlns:p14="http://schemas.microsoft.com/office/powerpoint/2010/main" val="526886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4"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129838" y="331788"/>
            <a:ext cx="161925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9462253" y="1521082"/>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753769" y="1521082"/>
            <a:ext cx="7551264" cy="46598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a:xfrm>
            <a:off x="511175" y="1520825"/>
            <a:ext cx="811213" cy="503238"/>
          </a:xfrm>
        </p:spPr>
        <p:txBody>
          <a:bodyPr/>
          <a:lstStyle>
            <a:lvl1pPr>
              <a:defRPr/>
            </a:lvl1pPr>
          </a:lstStyle>
          <a:p>
            <a:pPr>
              <a:defRPr/>
            </a:pPr>
            <a:fld id="{43CFDCA1-482A-427A-AC61-1567E42D521B}" type="slidenum">
              <a:rPr lang="en-US"/>
              <a:pPr>
                <a:defRPr/>
              </a:pPr>
              <a:t>‹N°›</a:t>
            </a:fld>
            <a:endParaRPr lang="en-US"/>
          </a:p>
        </p:txBody>
      </p:sp>
    </p:spTree>
    <p:extLst>
      <p:ext uri="{BB962C8B-B14F-4D97-AF65-F5344CB8AC3E}">
        <p14:creationId xmlns:p14="http://schemas.microsoft.com/office/powerpoint/2010/main" val="891427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50975" y="1554163"/>
            <a:ext cx="9604375" cy="104775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1027" name="Text Placeholder 2"/>
          <p:cNvSpPr>
            <a:spLocks noGrp="1"/>
          </p:cNvSpPr>
          <p:nvPr>
            <p:ph type="body" idx="1"/>
          </p:nvPr>
        </p:nvSpPr>
        <p:spPr bwMode="auto">
          <a:xfrm>
            <a:off x="1450975" y="2763838"/>
            <a:ext cx="9604375" cy="345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AU" altLang="en-US" smtClean="0"/>
              <a:t>Edit Master text styles</a:t>
            </a:r>
          </a:p>
          <a:p>
            <a:pPr lvl="1"/>
            <a:r>
              <a:rPr lang="en-AU" altLang="en-US" smtClean="0"/>
              <a:t>Second level</a:t>
            </a:r>
          </a:p>
          <a:p>
            <a:pPr lvl="2"/>
            <a:r>
              <a:rPr lang="en-AU" altLang="en-US" smtClean="0"/>
              <a:t>Third level</a:t>
            </a:r>
          </a:p>
          <a:p>
            <a:pPr lvl="3"/>
            <a:r>
              <a:rPr lang="en-AU" altLang="en-US" smtClean="0"/>
              <a:t>Fourth level</a:t>
            </a:r>
          </a:p>
          <a:p>
            <a:pPr lvl="4"/>
            <a:r>
              <a:rPr lang="en-AU" altLang="en-US" smtClean="0"/>
              <a:t>Fifth level</a:t>
            </a:r>
          </a:p>
        </p:txBody>
      </p:sp>
      <p:sp>
        <p:nvSpPr>
          <p:cNvPr id="4" name="Date Placeholder 3"/>
          <p:cNvSpPr>
            <a:spLocks noGrp="1"/>
          </p:cNvSpPr>
          <p:nvPr>
            <p:ph type="dt" sz="half" idx="2"/>
          </p:nvPr>
        </p:nvSpPr>
        <p:spPr>
          <a:xfrm>
            <a:off x="7554913" y="330200"/>
            <a:ext cx="3500437" cy="309563"/>
          </a:xfrm>
          <a:prstGeom prst="rect">
            <a:avLst/>
          </a:prstGeom>
        </p:spPr>
        <p:txBody>
          <a:bodyPr vert="horz" lIns="91440" tIns="45720" rIns="91440" bIns="45720" rtlCol="0" anchor="ctr"/>
          <a:lstStyle>
            <a:lvl1pPr algn="r" eaLnBrk="1" fontAlgn="auto" hangingPunct="1">
              <a:spcBef>
                <a:spcPts val="0"/>
              </a:spcBef>
              <a:spcAft>
                <a:spcPts val="0"/>
              </a:spcAft>
              <a:defRPr sz="1000">
                <a:solidFill>
                  <a:schemeClr val="tx1">
                    <a:tint val="75000"/>
                  </a:schemeClr>
                </a:solidFill>
                <a:latin typeface="+mn-lt"/>
              </a:defRPr>
            </a:lvl1pPr>
          </a:lstStyle>
          <a:p>
            <a:pPr>
              <a:defRPr/>
            </a:pPr>
            <a:fld id="{C716B5D0-A33F-4020-A53E-CECEBFC68955}" type="datetimeFigureOut">
              <a:rPr lang="en-US"/>
              <a:pPr>
                <a:defRPr/>
              </a:pPr>
              <a:t>12/7/2018</a:t>
            </a:fld>
            <a:endParaRPr lang="en-US"/>
          </a:p>
        </p:txBody>
      </p:sp>
      <p:sp>
        <p:nvSpPr>
          <p:cNvPr id="5" name="Footer Placeholder 4"/>
          <p:cNvSpPr>
            <a:spLocks noGrp="1"/>
          </p:cNvSpPr>
          <p:nvPr>
            <p:ph type="ftr" sz="quarter" idx="3"/>
          </p:nvPr>
        </p:nvSpPr>
        <p:spPr>
          <a:xfrm>
            <a:off x="1450975" y="328613"/>
            <a:ext cx="5938838" cy="309562"/>
          </a:xfrm>
          <a:prstGeom prst="rect">
            <a:avLst/>
          </a:prstGeom>
        </p:spPr>
        <p:txBody>
          <a:bodyPr vert="horz" lIns="91440" tIns="45720" rIns="91440" bIns="45720" rtlCol="0" anchor="ctr"/>
          <a:lstStyle>
            <a:lvl1pPr algn="l" eaLnBrk="1" fontAlgn="auto" hangingPunct="1">
              <a:spcBef>
                <a:spcPts val="0"/>
              </a:spcBef>
              <a:spcAft>
                <a:spcPts val="0"/>
              </a:spcAft>
              <a:defRPr sz="10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479425" y="798513"/>
            <a:ext cx="811213" cy="504825"/>
          </a:xfrm>
          <a:prstGeom prst="rect">
            <a:avLst/>
          </a:prstGeom>
        </p:spPr>
        <p:txBody>
          <a:bodyPr vert="horz" lIns="91440" tIns="45720" rIns="91440" bIns="45720" rtlCol="0" anchor="t"/>
          <a:lstStyle>
            <a:lvl1pPr algn="r" eaLnBrk="1" fontAlgn="auto" hangingPunct="1">
              <a:spcBef>
                <a:spcPts val="0"/>
              </a:spcBef>
              <a:spcAft>
                <a:spcPts val="0"/>
              </a:spcAft>
              <a:defRPr sz="2800">
                <a:solidFill>
                  <a:schemeClr val="accent1"/>
                </a:solidFill>
                <a:latin typeface="+mn-lt"/>
              </a:defRPr>
            </a:lvl1pPr>
          </a:lstStyle>
          <a:p>
            <a:pPr>
              <a:defRPr/>
            </a:pPr>
            <a:fld id="{3FA802A5-03F4-438B-8488-4263C83EE763}" type="slidenum">
              <a:rPr lang="en-US"/>
              <a:pPr>
                <a:defRPr/>
              </a:pPr>
              <a:t>‹N°›</a:t>
            </a:fld>
            <a:endParaRPr lang="en-US"/>
          </a:p>
        </p:txBody>
      </p:sp>
      <p:cxnSp>
        <p:nvCxnSpPr>
          <p:cNvPr id="10" name="Straight Connector 9"/>
          <p:cNvCxnSpPr/>
          <p:nvPr/>
        </p:nvCxnSpPr>
        <p:spPr>
          <a:xfrm>
            <a:off x="0" y="6127750"/>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1032" name="Picture 10"/>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0129838" y="331788"/>
            <a:ext cx="161925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Lst>
  <p:timing>
    <p:tnLst>
      <p:par>
        <p:cTn id="1" dur="indefinite" restart="never" nodeType="tmRoot"/>
      </p:par>
    </p:tnLst>
  </p:timing>
  <p:txStyles>
    <p:titleStyle>
      <a:lvl1pPr algn="l" rtl="0" eaLnBrk="1" fontAlgn="base" hangingPunct="1">
        <a:lnSpc>
          <a:spcPct val="90000"/>
        </a:lnSpc>
        <a:spcBef>
          <a:spcPct val="0"/>
        </a:spcBef>
        <a:spcAft>
          <a:spcPct val="0"/>
        </a:spcAft>
        <a:defRPr sz="3200" kern="1200" cap="all">
          <a:solidFill>
            <a:schemeClr val="tx1"/>
          </a:solidFill>
          <a:latin typeface="Calibri" charset="0"/>
          <a:ea typeface="Calibri" charset="0"/>
          <a:cs typeface="Calibri" charset="0"/>
        </a:defRPr>
      </a:lvl1pPr>
      <a:lvl2pPr algn="l" rtl="0" eaLnBrk="1" fontAlgn="base" hangingPunct="1">
        <a:lnSpc>
          <a:spcPct val="90000"/>
        </a:lnSpc>
        <a:spcBef>
          <a:spcPct val="0"/>
        </a:spcBef>
        <a:spcAft>
          <a:spcPct val="0"/>
        </a:spcAft>
        <a:defRPr sz="3200">
          <a:solidFill>
            <a:schemeClr val="tx1"/>
          </a:solidFill>
          <a:latin typeface="Calibri" charset="0"/>
          <a:ea typeface="Calibri" charset="0"/>
          <a:cs typeface="Calibri" charset="0"/>
        </a:defRPr>
      </a:lvl2pPr>
      <a:lvl3pPr algn="l" rtl="0" eaLnBrk="1" fontAlgn="base" hangingPunct="1">
        <a:lnSpc>
          <a:spcPct val="90000"/>
        </a:lnSpc>
        <a:spcBef>
          <a:spcPct val="0"/>
        </a:spcBef>
        <a:spcAft>
          <a:spcPct val="0"/>
        </a:spcAft>
        <a:defRPr sz="3200">
          <a:solidFill>
            <a:schemeClr val="tx1"/>
          </a:solidFill>
          <a:latin typeface="Calibri" charset="0"/>
          <a:ea typeface="Calibri" charset="0"/>
          <a:cs typeface="Calibri" charset="0"/>
        </a:defRPr>
      </a:lvl3pPr>
      <a:lvl4pPr algn="l" rtl="0" eaLnBrk="1" fontAlgn="base" hangingPunct="1">
        <a:lnSpc>
          <a:spcPct val="90000"/>
        </a:lnSpc>
        <a:spcBef>
          <a:spcPct val="0"/>
        </a:spcBef>
        <a:spcAft>
          <a:spcPct val="0"/>
        </a:spcAft>
        <a:defRPr sz="3200">
          <a:solidFill>
            <a:schemeClr val="tx1"/>
          </a:solidFill>
          <a:latin typeface="Calibri" charset="0"/>
          <a:ea typeface="Calibri" charset="0"/>
          <a:cs typeface="Calibri" charset="0"/>
        </a:defRPr>
      </a:lvl4pPr>
      <a:lvl5pPr algn="l" rtl="0" eaLnBrk="1" fontAlgn="base" hangingPunct="1">
        <a:lnSpc>
          <a:spcPct val="90000"/>
        </a:lnSpc>
        <a:spcBef>
          <a:spcPct val="0"/>
        </a:spcBef>
        <a:spcAft>
          <a:spcPct val="0"/>
        </a:spcAft>
        <a:defRPr sz="3200">
          <a:solidFill>
            <a:schemeClr val="tx1"/>
          </a:solidFill>
          <a:latin typeface="Calibri" charset="0"/>
          <a:ea typeface="Calibri" charset="0"/>
          <a:cs typeface="Calibri" charset="0"/>
        </a:defRPr>
      </a:lvl5pPr>
      <a:lvl6pPr marL="457200" algn="l" rtl="0" eaLnBrk="1" fontAlgn="base" hangingPunct="1">
        <a:lnSpc>
          <a:spcPct val="90000"/>
        </a:lnSpc>
        <a:spcBef>
          <a:spcPct val="0"/>
        </a:spcBef>
        <a:spcAft>
          <a:spcPct val="0"/>
        </a:spcAft>
        <a:defRPr sz="3200">
          <a:solidFill>
            <a:schemeClr val="tx1"/>
          </a:solidFill>
          <a:latin typeface="Gill Sans MT" charset="0"/>
        </a:defRPr>
      </a:lvl6pPr>
      <a:lvl7pPr marL="914400" algn="l" rtl="0" eaLnBrk="1" fontAlgn="base" hangingPunct="1">
        <a:lnSpc>
          <a:spcPct val="90000"/>
        </a:lnSpc>
        <a:spcBef>
          <a:spcPct val="0"/>
        </a:spcBef>
        <a:spcAft>
          <a:spcPct val="0"/>
        </a:spcAft>
        <a:defRPr sz="3200">
          <a:solidFill>
            <a:schemeClr val="tx1"/>
          </a:solidFill>
          <a:latin typeface="Gill Sans MT" charset="0"/>
        </a:defRPr>
      </a:lvl7pPr>
      <a:lvl8pPr marL="1371600" algn="l" rtl="0" eaLnBrk="1" fontAlgn="base" hangingPunct="1">
        <a:lnSpc>
          <a:spcPct val="90000"/>
        </a:lnSpc>
        <a:spcBef>
          <a:spcPct val="0"/>
        </a:spcBef>
        <a:spcAft>
          <a:spcPct val="0"/>
        </a:spcAft>
        <a:defRPr sz="3200">
          <a:solidFill>
            <a:schemeClr val="tx1"/>
          </a:solidFill>
          <a:latin typeface="Gill Sans MT" charset="0"/>
        </a:defRPr>
      </a:lvl8pPr>
      <a:lvl9pPr marL="1828800" algn="l" rtl="0" eaLnBrk="1" fontAlgn="base" hangingPunct="1">
        <a:lnSpc>
          <a:spcPct val="90000"/>
        </a:lnSpc>
        <a:spcBef>
          <a:spcPct val="0"/>
        </a:spcBef>
        <a:spcAft>
          <a:spcPct val="0"/>
        </a:spcAft>
        <a:defRPr sz="3200">
          <a:solidFill>
            <a:schemeClr val="tx1"/>
          </a:solidFill>
          <a:latin typeface="Gill Sans MT" charset="0"/>
        </a:defRPr>
      </a:lvl9pPr>
    </p:titleStyle>
    <p:bodyStyle>
      <a:lvl1pPr marL="228600" indent="-228600" algn="l" rtl="0" eaLnBrk="1" fontAlgn="base" hangingPunct="1">
        <a:lnSpc>
          <a:spcPct val="120000"/>
        </a:lnSpc>
        <a:spcBef>
          <a:spcPts val="1000"/>
        </a:spcBef>
        <a:spcAft>
          <a:spcPct val="0"/>
        </a:spcAft>
        <a:buClr>
          <a:schemeClr val="accent1"/>
        </a:buClr>
        <a:buSzPct val="100000"/>
        <a:buFont typeface="Arial" panose="020B0604020202020204" pitchFamily="34" charset="0"/>
        <a:buChar char="•"/>
        <a:defRPr sz="2000" kern="1200">
          <a:solidFill>
            <a:schemeClr val="tx1"/>
          </a:solidFill>
          <a:latin typeface="Calibri" charset="0"/>
          <a:ea typeface="Calibri" charset="0"/>
          <a:cs typeface="Calibri" charset="0"/>
        </a:defRPr>
      </a:lvl1pPr>
      <a:lvl2pPr marL="685800" indent="-228600" algn="l" rtl="0" eaLnBrk="1" fontAlgn="base" hangingPunct="1">
        <a:lnSpc>
          <a:spcPct val="120000"/>
        </a:lnSpc>
        <a:spcBef>
          <a:spcPts val="500"/>
        </a:spcBef>
        <a:spcAft>
          <a:spcPct val="0"/>
        </a:spcAft>
        <a:buClr>
          <a:schemeClr val="accent1"/>
        </a:buClr>
        <a:buSzPct val="100000"/>
        <a:buFont typeface="Arial" panose="020B0604020202020204" pitchFamily="34" charset="0"/>
        <a:buChar char="•"/>
        <a:defRPr kern="1200">
          <a:solidFill>
            <a:schemeClr val="tx1"/>
          </a:solidFill>
          <a:latin typeface="Calibri" charset="0"/>
          <a:ea typeface="Calibri" charset="0"/>
          <a:cs typeface="Calibri" charset="0"/>
        </a:defRPr>
      </a:lvl2pPr>
      <a:lvl3pPr marL="1143000" indent="-228600" algn="l" rtl="0" eaLnBrk="1" fontAlgn="base" hangingPunct="1">
        <a:lnSpc>
          <a:spcPct val="120000"/>
        </a:lnSpc>
        <a:spcBef>
          <a:spcPts val="500"/>
        </a:spcBef>
        <a:spcAft>
          <a:spcPct val="0"/>
        </a:spcAft>
        <a:buClr>
          <a:schemeClr val="accent1"/>
        </a:buClr>
        <a:buSzPct val="100000"/>
        <a:buFont typeface="Arial" panose="020B0604020202020204" pitchFamily="34" charset="0"/>
        <a:buChar char="•"/>
        <a:defRPr sz="1600" kern="1200">
          <a:solidFill>
            <a:schemeClr val="tx1"/>
          </a:solidFill>
          <a:latin typeface="Calibri" charset="0"/>
          <a:ea typeface="Calibri" charset="0"/>
          <a:cs typeface="Calibri" charset="0"/>
        </a:defRPr>
      </a:lvl3pPr>
      <a:lvl4pPr marL="1600200" indent="-228600" algn="l" rtl="0" eaLnBrk="1" fontAlgn="base" hangingPunct="1">
        <a:lnSpc>
          <a:spcPct val="120000"/>
        </a:lnSpc>
        <a:spcBef>
          <a:spcPts val="500"/>
        </a:spcBef>
        <a:spcAft>
          <a:spcPct val="0"/>
        </a:spcAft>
        <a:buClr>
          <a:schemeClr val="accent1"/>
        </a:buClr>
        <a:buSzPct val="100000"/>
        <a:buFont typeface="Arial" panose="020B0604020202020204" pitchFamily="34" charset="0"/>
        <a:buChar char="•"/>
        <a:defRPr sz="1400" kern="1200">
          <a:solidFill>
            <a:schemeClr val="tx1"/>
          </a:solidFill>
          <a:latin typeface="Calibri" charset="0"/>
          <a:ea typeface="Calibri" charset="0"/>
          <a:cs typeface="Calibri" charset="0"/>
        </a:defRPr>
      </a:lvl4pPr>
      <a:lvl5pPr marL="2057400" indent="-228600" algn="l" rtl="0" eaLnBrk="1" fontAlgn="base" hangingPunct="1">
        <a:lnSpc>
          <a:spcPct val="120000"/>
        </a:lnSpc>
        <a:spcBef>
          <a:spcPts val="500"/>
        </a:spcBef>
        <a:spcAft>
          <a:spcPct val="0"/>
        </a:spcAft>
        <a:buClr>
          <a:schemeClr val="accent1"/>
        </a:buClr>
        <a:buSzPct val="100000"/>
        <a:buFont typeface="Arial" panose="020B0604020202020204" pitchFamily="34" charset="0"/>
        <a:buChar char="•"/>
        <a:defRPr sz="1200" kern="1200">
          <a:solidFill>
            <a:schemeClr val="tx1"/>
          </a:solidFill>
          <a:latin typeface="Calibri" charset="0"/>
          <a:ea typeface="Calibri" charset="0"/>
          <a:cs typeface="Calibri" charset="0"/>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2.png"/><Relationship Id="rId4" Type="http://schemas.openxmlformats.org/officeDocument/2006/relationships/hyperlink" Target="http://ngm.nationalgeographic.com/2007/11/marine-miniatures/acid-threat-text"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71650" y="2000250"/>
            <a:ext cx="8637588" cy="2541588"/>
          </a:xfrm>
        </p:spPr>
        <p:txBody>
          <a:bodyPr>
            <a:normAutofit fontScale="90000"/>
          </a:bodyPr>
          <a:lstStyle/>
          <a:p>
            <a:pPr eaLnBrk="1" fontAlgn="auto" hangingPunct="1">
              <a:spcAft>
                <a:spcPts val="0"/>
              </a:spcAft>
              <a:defRPr/>
            </a:pPr>
            <a:r>
              <a:rPr lang="en-GB" i="1" dirty="0"/>
              <a:t>Impact of </a:t>
            </a:r>
            <a:r>
              <a:rPr lang="en-GB" i="1" dirty="0" smtClean="0"/>
              <a:t>Climate Change and ocean </a:t>
            </a:r>
            <a:r>
              <a:rPr lang="en-GB" i="1" dirty="0"/>
              <a:t>acidification on tuna fisheries in the Pacific</a:t>
            </a:r>
            <a:r>
              <a:rPr lang="en-GB" dirty="0"/>
              <a:t> </a:t>
            </a:r>
            <a:endParaRPr lang="en-US" dirty="0"/>
          </a:p>
        </p:txBody>
      </p:sp>
      <p:sp>
        <p:nvSpPr>
          <p:cNvPr id="3" name="Subtitle 2"/>
          <p:cNvSpPr>
            <a:spLocks noGrp="1"/>
          </p:cNvSpPr>
          <p:nvPr>
            <p:ph type="subTitle" idx="1"/>
          </p:nvPr>
        </p:nvSpPr>
        <p:spPr>
          <a:xfrm>
            <a:off x="1771650" y="4965700"/>
            <a:ext cx="8637588" cy="977900"/>
          </a:xfrm>
        </p:spPr>
        <p:txBody>
          <a:bodyPr rtlCol="0"/>
          <a:lstStyle/>
          <a:p>
            <a:pPr eaLnBrk="1" fontAlgn="auto" hangingPunct="1">
              <a:spcAft>
                <a:spcPts val="0"/>
              </a:spcAft>
              <a:defRPr/>
            </a:pPr>
            <a:r>
              <a:rPr lang="en-GB" b="1" dirty="0"/>
              <a:t>UN Side event </a:t>
            </a:r>
            <a:r>
              <a:rPr lang="en-GB" b="1" dirty="0" smtClean="0"/>
              <a:t>COP24, 8/12/2018</a:t>
            </a:r>
            <a:endParaRPr lang="en-US" dirty="0"/>
          </a:p>
        </p:txBody>
      </p:sp>
      <p:pic>
        <p:nvPicPr>
          <p:cNvPr id="4" name="Picture 5" descr="https://dev.spc.links.com.au/sites/default/files/styles/scale_crop_230x230/public/PCCOS-logo-sq_230x230.png?itok=UJK22Yok">
            <a:extLst>
              <a:ext uri="{FF2B5EF4-FFF2-40B4-BE49-F238E27FC236}">
                <a16:creationId xmlns:a16="http://schemas.microsoft.com/office/drawing/2014/main" id="{D5B3FAE9-0B0A-4FF6-B9EC-1531EA91388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99411" cy="1299411"/>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1"/>
          <p:cNvSpPr txBox="1">
            <a:spLocks noChangeArrowheads="1"/>
          </p:cNvSpPr>
          <p:nvPr/>
        </p:nvSpPr>
        <p:spPr bwMode="auto">
          <a:xfrm>
            <a:off x="-26988" y="0"/>
            <a:ext cx="73199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r>
              <a:rPr lang="en-AU" altLang="en-US" sz="3200" i="1"/>
              <a:t>Tuna in the Western and Central Pacific Ocean</a:t>
            </a:r>
          </a:p>
        </p:txBody>
      </p:sp>
      <p:pic>
        <p:nvPicPr>
          <p:cNvPr id="16387"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1763" y="652463"/>
            <a:ext cx="3565525" cy="345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2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35438" y="1417638"/>
            <a:ext cx="7967662"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2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20738" y="2952750"/>
            <a:ext cx="7269163" cy="514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TextBox 27"/>
          <p:cNvSpPr txBox="1">
            <a:spLocks noChangeArrowheads="1"/>
          </p:cNvSpPr>
          <p:nvPr/>
        </p:nvSpPr>
        <p:spPr bwMode="auto">
          <a:xfrm>
            <a:off x="10933113" y="1381125"/>
            <a:ext cx="11699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r>
              <a:rPr lang="en-AU" altLang="en-US" sz="1200"/>
              <a:t>Illustration: SPC</a:t>
            </a:r>
          </a:p>
        </p:txBody>
      </p:sp>
      <p:sp>
        <p:nvSpPr>
          <p:cNvPr id="16391" name="TextBox 28"/>
          <p:cNvSpPr txBox="1">
            <a:spLocks noChangeArrowheads="1"/>
          </p:cNvSpPr>
          <p:nvPr/>
        </p:nvSpPr>
        <p:spPr bwMode="auto">
          <a:xfrm>
            <a:off x="0" y="6605588"/>
            <a:ext cx="11715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r>
              <a:rPr lang="en-AU" altLang="en-US" sz="1200"/>
              <a:t>Illustration: SPC</a:t>
            </a:r>
          </a:p>
        </p:txBody>
      </p:sp>
      <p:pic>
        <p:nvPicPr>
          <p:cNvPr id="8" name="Picture 5" descr="https://dev.spc.links.com.au/sites/default/files/styles/scale_crop_230x230/public/PCCOS-logo-sq_230x230.png?itok=UJK22Yok">
            <a:extLst>
              <a:ext uri="{FF2B5EF4-FFF2-40B4-BE49-F238E27FC236}">
                <a16:creationId xmlns:a16="http://schemas.microsoft.com/office/drawing/2014/main" id="{D5B3FAE9-0B0A-4FF6-B9EC-1531EA913887}"/>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8857397" y="81714"/>
            <a:ext cx="1012808" cy="914573"/>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B4A43BF-6607-4D39-A5A9-618AA74432CE}"/>
              </a:ext>
            </a:extLst>
          </p:cNvPr>
          <p:cNvPicPr>
            <a:picLocks noChangeAspect="1"/>
          </p:cNvPicPr>
          <p:nvPr/>
        </p:nvPicPr>
        <p:blipFill>
          <a:blip r:embed="rId3"/>
          <a:stretch>
            <a:fillRect/>
          </a:stretch>
        </p:blipFill>
        <p:spPr>
          <a:xfrm>
            <a:off x="479071" y="1769789"/>
            <a:ext cx="1262907" cy="508108"/>
          </a:xfrm>
          <a:prstGeom prst="rect">
            <a:avLst/>
          </a:prstGeom>
        </p:spPr>
      </p:pic>
      <p:pic>
        <p:nvPicPr>
          <p:cNvPr id="5" name="Picture 4">
            <a:extLst>
              <a:ext uri="{FF2B5EF4-FFF2-40B4-BE49-F238E27FC236}">
                <a16:creationId xmlns:a16="http://schemas.microsoft.com/office/drawing/2014/main" id="{785DBFDC-406A-43F1-8897-8CCF3DF32AC4}"/>
              </a:ext>
            </a:extLst>
          </p:cNvPr>
          <p:cNvPicPr>
            <a:picLocks noChangeAspect="1"/>
          </p:cNvPicPr>
          <p:nvPr/>
        </p:nvPicPr>
        <p:blipFill>
          <a:blip r:embed="rId4"/>
          <a:stretch>
            <a:fillRect/>
          </a:stretch>
        </p:blipFill>
        <p:spPr>
          <a:xfrm>
            <a:off x="43072" y="3868415"/>
            <a:ext cx="1811547" cy="795313"/>
          </a:xfrm>
          <a:prstGeom prst="rect">
            <a:avLst/>
          </a:prstGeom>
        </p:spPr>
      </p:pic>
      <p:sp>
        <p:nvSpPr>
          <p:cNvPr id="10" name="TextBox 9">
            <a:extLst>
              <a:ext uri="{FF2B5EF4-FFF2-40B4-BE49-F238E27FC236}">
                <a16:creationId xmlns:a16="http://schemas.microsoft.com/office/drawing/2014/main" id="{A0AAB256-4813-483D-B1B0-04CA84BEDD13}"/>
              </a:ext>
            </a:extLst>
          </p:cNvPr>
          <p:cNvSpPr txBox="1"/>
          <p:nvPr/>
        </p:nvSpPr>
        <p:spPr>
          <a:xfrm>
            <a:off x="8595591" y="6448846"/>
            <a:ext cx="792205" cy="276999"/>
          </a:xfrm>
          <a:prstGeom prst="rect">
            <a:avLst/>
          </a:prstGeom>
          <a:noFill/>
        </p:spPr>
        <p:txBody>
          <a:bodyPr wrap="none" rtlCol="0">
            <a:spAutoFit/>
          </a:bodyPr>
          <a:lstStyle/>
          <a:p>
            <a:r>
              <a:rPr lang="en-US" sz="1200" dirty="0"/>
              <a:t>(Mt/km2)</a:t>
            </a:r>
          </a:p>
        </p:txBody>
      </p:sp>
      <p:sp>
        <p:nvSpPr>
          <p:cNvPr id="11" name="Rectangle 10">
            <a:extLst>
              <a:ext uri="{FF2B5EF4-FFF2-40B4-BE49-F238E27FC236}">
                <a16:creationId xmlns:a16="http://schemas.microsoft.com/office/drawing/2014/main" id="{E70C521C-F0E8-46DD-980C-519E42810A4B}"/>
              </a:ext>
            </a:extLst>
          </p:cNvPr>
          <p:cNvSpPr/>
          <p:nvPr/>
        </p:nvSpPr>
        <p:spPr>
          <a:xfrm>
            <a:off x="8642351" y="4127282"/>
            <a:ext cx="603249" cy="223737"/>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j-lt"/>
              <a:ea typeface="+mj-ea"/>
              <a:cs typeface="+mj-cs"/>
              <a:sym typeface="Calibri"/>
            </a:endParaRPr>
          </a:p>
        </p:txBody>
      </p:sp>
      <p:sp>
        <p:nvSpPr>
          <p:cNvPr id="12" name="Rectangle 11">
            <a:extLst>
              <a:ext uri="{FF2B5EF4-FFF2-40B4-BE49-F238E27FC236}">
                <a16:creationId xmlns:a16="http://schemas.microsoft.com/office/drawing/2014/main" id="{9ED0B3C4-AB4F-470A-ADE8-3F61259A35B7}"/>
              </a:ext>
            </a:extLst>
          </p:cNvPr>
          <p:cNvSpPr/>
          <p:nvPr/>
        </p:nvSpPr>
        <p:spPr>
          <a:xfrm>
            <a:off x="4350723" y="4127283"/>
            <a:ext cx="603249" cy="223737"/>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j-lt"/>
              <a:ea typeface="+mj-ea"/>
              <a:cs typeface="+mj-cs"/>
              <a:sym typeface="Calibri"/>
            </a:endParaRPr>
          </a:p>
        </p:txBody>
      </p:sp>
      <p:sp>
        <p:nvSpPr>
          <p:cNvPr id="13" name="Rectangle 12">
            <a:extLst>
              <a:ext uri="{FF2B5EF4-FFF2-40B4-BE49-F238E27FC236}">
                <a16:creationId xmlns:a16="http://schemas.microsoft.com/office/drawing/2014/main" id="{DB556C0B-4D3D-4CF1-9000-510DEE797C8C}"/>
              </a:ext>
            </a:extLst>
          </p:cNvPr>
          <p:cNvSpPr/>
          <p:nvPr/>
        </p:nvSpPr>
        <p:spPr>
          <a:xfrm>
            <a:off x="8108951" y="4069304"/>
            <a:ext cx="603249" cy="223737"/>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j-lt"/>
              <a:ea typeface="+mj-ea"/>
              <a:cs typeface="+mj-cs"/>
              <a:sym typeface="Calibri"/>
            </a:endParaRPr>
          </a:p>
        </p:txBody>
      </p:sp>
      <p:sp>
        <p:nvSpPr>
          <p:cNvPr id="14" name="TextBox 13">
            <a:extLst>
              <a:ext uri="{FF2B5EF4-FFF2-40B4-BE49-F238E27FC236}">
                <a16:creationId xmlns:a16="http://schemas.microsoft.com/office/drawing/2014/main" id="{DBB7459F-481D-4441-978B-985F6AE1C2B9}"/>
              </a:ext>
            </a:extLst>
          </p:cNvPr>
          <p:cNvSpPr txBox="1"/>
          <p:nvPr/>
        </p:nvSpPr>
        <p:spPr>
          <a:xfrm>
            <a:off x="4256244" y="6462288"/>
            <a:ext cx="792205" cy="276999"/>
          </a:xfrm>
          <a:prstGeom prst="rect">
            <a:avLst/>
          </a:prstGeom>
          <a:noFill/>
        </p:spPr>
        <p:txBody>
          <a:bodyPr wrap="none" rtlCol="0">
            <a:spAutoFit/>
          </a:bodyPr>
          <a:lstStyle/>
          <a:p>
            <a:r>
              <a:rPr lang="en-US" sz="1200" dirty="0"/>
              <a:t>(Mt/km2)</a:t>
            </a:r>
          </a:p>
        </p:txBody>
      </p:sp>
      <p:sp>
        <p:nvSpPr>
          <p:cNvPr id="15" name="TextBox 14">
            <a:extLst>
              <a:ext uri="{FF2B5EF4-FFF2-40B4-BE49-F238E27FC236}">
                <a16:creationId xmlns:a16="http://schemas.microsoft.com/office/drawing/2014/main" id="{6EEEF7B1-063F-407D-955A-197265B29785}"/>
              </a:ext>
            </a:extLst>
          </p:cNvPr>
          <p:cNvSpPr txBox="1"/>
          <p:nvPr/>
        </p:nvSpPr>
        <p:spPr>
          <a:xfrm>
            <a:off x="10630470" y="3842214"/>
            <a:ext cx="792205" cy="276999"/>
          </a:xfrm>
          <a:prstGeom prst="rect">
            <a:avLst/>
          </a:prstGeom>
          <a:noFill/>
        </p:spPr>
        <p:txBody>
          <a:bodyPr wrap="none" rtlCol="0">
            <a:spAutoFit/>
          </a:bodyPr>
          <a:lstStyle/>
          <a:p>
            <a:r>
              <a:rPr lang="en-US" sz="1200" dirty="0"/>
              <a:t>(Mt/km2)</a:t>
            </a:r>
          </a:p>
        </p:txBody>
      </p:sp>
      <p:sp>
        <p:nvSpPr>
          <p:cNvPr id="16" name="TextBox 15">
            <a:extLst>
              <a:ext uri="{FF2B5EF4-FFF2-40B4-BE49-F238E27FC236}">
                <a16:creationId xmlns:a16="http://schemas.microsoft.com/office/drawing/2014/main" id="{267DFBAA-B562-471C-B7BA-11D7EE4022B3}"/>
              </a:ext>
            </a:extLst>
          </p:cNvPr>
          <p:cNvSpPr txBox="1"/>
          <p:nvPr/>
        </p:nvSpPr>
        <p:spPr>
          <a:xfrm>
            <a:off x="6327612" y="3833278"/>
            <a:ext cx="792205" cy="276999"/>
          </a:xfrm>
          <a:prstGeom prst="rect">
            <a:avLst/>
          </a:prstGeom>
          <a:noFill/>
        </p:spPr>
        <p:txBody>
          <a:bodyPr wrap="none" rtlCol="0">
            <a:spAutoFit/>
          </a:bodyPr>
          <a:lstStyle/>
          <a:p>
            <a:r>
              <a:rPr lang="en-US" sz="1200" dirty="0"/>
              <a:t>(Mt/km2)</a:t>
            </a:r>
          </a:p>
        </p:txBody>
      </p:sp>
      <p:sp>
        <p:nvSpPr>
          <p:cNvPr id="17" name="TextBox 16">
            <a:extLst>
              <a:ext uri="{FF2B5EF4-FFF2-40B4-BE49-F238E27FC236}">
                <a16:creationId xmlns:a16="http://schemas.microsoft.com/office/drawing/2014/main" id="{230D0334-7375-4436-B890-A1005CFB8AB8}"/>
              </a:ext>
            </a:extLst>
          </p:cNvPr>
          <p:cNvSpPr txBox="1"/>
          <p:nvPr/>
        </p:nvSpPr>
        <p:spPr>
          <a:xfrm>
            <a:off x="381315" y="2277897"/>
            <a:ext cx="1310613"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sz="1600" dirty="0">
                <a:solidFill>
                  <a:schemeClr val="tx1">
                    <a:lumMod val="75000"/>
                    <a:lumOff val="25000"/>
                  </a:schemeClr>
                </a:solidFill>
                <a:latin typeface="Helvetica Neue"/>
              </a:rPr>
              <a:t>Skipjack tuna</a:t>
            </a:r>
            <a:endParaRPr lang="en-US" sz="1600" dirty="0">
              <a:solidFill>
                <a:schemeClr val="tx1"/>
              </a:solidFill>
              <a:latin typeface="Helvetica Neue"/>
            </a:endParaRPr>
          </a:p>
        </p:txBody>
      </p:sp>
      <p:sp>
        <p:nvSpPr>
          <p:cNvPr id="18" name="TextBox 17">
            <a:extLst>
              <a:ext uri="{FF2B5EF4-FFF2-40B4-BE49-F238E27FC236}">
                <a16:creationId xmlns:a16="http://schemas.microsoft.com/office/drawing/2014/main" id="{650DE818-DDDD-4370-BBE0-54DAAC55C41F}"/>
              </a:ext>
            </a:extLst>
          </p:cNvPr>
          <p:cNvSpPr txBox="1"/>
          <p:nvPr/>
        </p:nvSpPr>
        <p:spPr>
          <a:xfrm>
            <a:off x="325209" y="4696795"/>
            <a:ext cx="1366719"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sz="1600" dirty="0">
                <a:solidFill>
                  <a:schemeClr val="tx1">
                    <a:lumMod val="75000"/>
                    <a:lumOff val="25000"/>
                  </a:schemeClr>
                </a:solidFill>
                <a:latin typeface="Helvetica Neue"/>
              </a:rPr>
              <a:t>Yellowfin tuna</a:t>
            </a:r>
            <a:endParaRPr lang="en-US" sz="1600" dirty="0">
              <a:solidFill>
                <a:schemeClr val="tx1"/>
              </a:solidFill>
              <a:latin typeface="Helvetica Neue"/>
            </a:endParaRPr>
          </a:p>
        </p:txBody>
      </p:sp>
      <p:sp>
        <p:nvSpPr>
          <p:cNvPr id="21" name="Title 2">
            <a:extLst>
              <a:ext uri="{FF2B5EF4-FFF2-40B4-BE49-F238E27FC236}">
                <a16:creationId xmlns:a16="http://schemas.microsoft.com/office/drawing/2014/main" id="{D3D42A85-40B8-472E-882D-407BDC97E753}"/>
              </a:ext>
            </a:extLst>
          </p:cNvPr>
          <p:cNvSpPr txBox="1">
            <a:spLocks/>
          </p:cNvSpPr>
          <p:nvPr/>
        </p:nvSpPr>
        <p:spPr>
          <a:xfrm>
            <a:off x="479071" y="164560"/>
            <a:ext cx="8946316" cy="471382"/>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dirty="0">
                <a:solidFill>
                  <a:schemeClr val="tx1">
                    <a:lumMod val="75000"/>
                    <a:lumOff val="25000"/>
                  </a:schemeClr>
                </a:solidFill>
                <a:latin typeface="+mn-lt"/>
              </a:rPr>
              <a:t>Effects of climate change on tuna?</a:t>
            </a:r>
            <a:endParaRPr lang="en-GB" dirty="0">
              <a:solidFill>
                <a:schemeClr val="tx1">
                  <a:lumMod val="75000"/>
                  <a:lumOff val="25000"/>
                </a:schemeClr>
              </a:solidFill>
            </a:endParaRPr>
          </a:p>
        </p:txBody>
      </p:sp>
      <p:sp>
        <p:nvSpPr>
          <p:cNvPr id="2" name="Rectangle 1">
            <a:extLst>
              <a:ext uri="{FF2B5EF4-FFF2-40B4-BE49-F238E27FC236}">
                <a16:creationId xmlns:a16="http://schemas.microsoft.com/office/drawing/2014/main" id="{4E420B62-FE86-4CBF-898F-5271F3FE1322}"/>
              </a:ext>
            </a:extLst>
          </p:cNvPr>
          <p:cNvSpPr/>
          <p:nvPr/>
        </p:nvSpPr>
        <p:spPr>
          <a:xfrm>
            <a:off x="2162944" y="3571117"/>
            <a:ext cx="9189309" cy="646095"/>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2" name="Rectangle 21">
            <a:extLst>
              <a:ext uri="{FF2B5EF4-FFF2-40B4-BE49-F238E27FC236}">
                <a16:creationId xmlns:a16="http://schemas.microsoft.com/office/drawing/2014/main" id="{12A55794-0B8F-4574-8163-720D088088D3}"/>
              </a:ext>
            </a:extLst>
          </p:cNvPr>
          <p:cNvSpPr/>
          <p:nvPr/>
        </p:nvSpPr>
        <p:spPr>
          <a:xfrm>
            <a:off x="2315344" y="3635507"/>
            <a:ext cx="8801835" cy="238852"/>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4" name="TextBox 23">
            <a:extLst>
              <a:ext uri="{FF2B5EF4-FFF2-40B4-BE49-F238E27FC236}">
                <a16:creationId xmlns:a16="http://schemas.microsoft.com/office/drawing/2014/main" id="{7AF22347-9A8F-477A-93D7-6ACD0C09FA0A}"/>
              </a:ext>
            </a:extLst>
          </p:cNvPr>
          <p:cNvSpPr txBox="1"/>
          <p:nvPr/>
        </p:nvSpPr>
        <p:spPr>
          <a:xfrm>
            <a:off x="771817" y="6460041"/>
            <a:ext cx="2898070" cy="246221"/>
          </a:xfrm>
          <a:prstGeom prst="rect">
            <a:avLst/>
          </a:prstGeom>
          <a:noFill/>
        </p:spPr>
        <p:txBody>
          <a:bodyPr wrap="square" rtlCol="0">
            <a:spAutoFit/>
          </a:bodyPr>
          <a:lstStyle/>
          <a:p>
            <a:r>
              <a:rPr lang="en-US" sz="1000" dirty="0">
                <a:latin typeface="Calibri" pitchFamily="34" charset="0"/>
              </a:rPr>
              <a:t>Source: Patrick </a:t>
            </a:r>
            <a:r>
              <a:rPr lang="en-US" sz="1000" dirty="0" err="1">
                <a:latin typeface="Calibri" pitchFamily="34" charset="0"/>
              </a:rPr>
              <a:t>Lehodey</a:t>
            </a:r>
            <a:r>
              <a:rPr lang="en-US" sz="1000" dirty="0">
                <a:latin typeface="Calibri" pitchFamily="34" charset="0"/>
              </a:rPr>
              <a:t> &amp; Inna </a:t>
            </a:r>
            <a:r>
              <a:rPr lang="en-US" sz="1000" dirty="0" err="1">
                <a:latin typeface="Calibri" pitchFamily="34" charset="0"/>
              </a:rPr>
              <a:t>Senina</a:t>
            </a:r>
            <a:endParaRPr lang="en-GB" sz="1000" dirty="0">
              <a:latin typeface="Calibri" pitchFamily="34" charset="0"/>
            </a:endParaRPr>
          </a:p>
        </p:txBody>
      </p:sp>
      <p:pic>
        <p:nvPicPr>
          <p:cNvPr id="9" name="Image 8"/>
          <p:cNvPicPr>
            <a:picLocks noChangeAspect="1"/>
          </p:cNvPicPr>
          <p:nvPr/>
        </p:nvPicPr>
        <p:blipFill>
          <a:blip r:embed="rId5"/>
          <a:stretch>
            <a:fillRect/>
          </a:stretch>
        </p:blipFill>
        <p:spPr>
          <a:xfrm>
            <a:off x="189422" y="566346"/>
            <a:ext cx="9800739" cy="6291653"/>
          </a:xfrm>
          <a:prstGeom prst="rect">
            <a:avLst/>
          </a:prstGeom>
        </p:spPr>
      </p:pic>
      <p:pic>
        <p:nvPicPr>
          <p:cNvPr id="26" name="Picture 5" descr="https://dev.spc.links.com.au/sites/default/files/styles/scale_crop_230x230/public/PCCOS-logo-sq_230x230.png?itok=UJK22Yok">
            <a:extLst>
              <a:ext uri="{FF2B5EF4-FFF2-40B4-BE49-F238E27FC236}">
                <a16:creationId xmlns:a16="http://schemas.microsoft.com/office/drawing/2014/main" id="{D5B3FAE9-0B0A-4FF6-B9EC-1531EA913887}"/>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8857397" y="81714"/>
            <a:ext cx="1012808" cy="914573"/>
          </a:xfrm>
          <a:prstGeom prst="rect">
            <a:avLst/>
          </a:prstGeom>
          <a:noFill/>
          <a:ln>
            <a:noFill/>
          </a:ln>
        </p:spPr>
      </p:pic>
    </p:spTree>
    <p:extLst>
      <p:ext uri="{BB962C8B-B14F-4D97-AF65-F5344CB8AC3E}">
        <p14:creationId xmlns:p14="http://schemas.microsoft.com/office/powerpoint/2010/main" val="42170869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70C521C-F0E8-46DD-980C-519E42810A4B}"/>
              </a:ext>
            </a:extLst>
          </p:cNvPr>
          <p:cNvSpPr/>
          <p:nvPr/>
        </p:nvSpPr>
        <p:spPr>
          <a:xfrm>
            <a:off x="8642351" y="4127282"/>
            <a:ext cx="603249" cy="223737"/>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j-lt"/>
              <a:ea typeface="+mj-ea"/>
              <a:cs typeface="+mj-cs"/>
              <a:sym typeface="Calibri"/>
            </a:endParaRPr>
          </a:p>
        </p:txBody>
      </p:sp>
      <p:sp>
        <p:nvSpPr>
          <p:cNvPr id="12" name="Rectangle 11">
            <a:extLst>
              <a:ext uri="{FF2B5EF4-FFF2-40B4-BE49-F238E27FC236}">
                <a16:creationId xmlns:a16="http://schemas.microsoft.com/office/drawing/2014/main" id="{9ED0B3C4-AB4F-470A-ADE8-3F61259A35B7}"/>
              </a:ext>
            </a:extLst>
          </p:cNvPr>
          <p:cNvSpPr/>
          <p:nvPr/>
        </p:nvSpPr>
        <p:spPr>
          <a:xfrm>
            <a:off x="4350723" y="4127283"/>
            <a:ext cx="603249" cy="223737"/>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j-lt"/>
              <a:ea typeface="+mj-ea"/>
              <a:cs typeface="+mj-cs"/>
              <a:sym typeface="Calibri"/>
            </a:endParaRPr>
          </a:p>
        </p:txBody>
      </p:sp>
      <p:sp>
        <p:nvSpPr>
          <p:cNvPr id="13" name="Rectangle 12">
            <a:extLst>
              <a:ext uri="{FF2B5EF4-FFF2-40B4-BE49-F238E27FC236}">
                <a16:creationId xmlns:a16="http://schemas.microsoft.com/office/drawing/2014/main" id="{DB556C0B-4D3D-4CF1-9000-510DEE797C8C}"/>
              </a:ext>
            </a:extLst>
          </p:cNvPr>
          <p:cNvSpPr/>
          <p:nvPr/>
        </p:nvSpPr>
        <p:spPr>
          <a:xfrm>
            <a:off x="8108951" y="4069304"/>
            <a:ext cx="603249" cy="223737"/>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j-lt"/>
              <a:ea typeface="+mj-ea"/>
              <a:cs typeface="+mj-cs"/>
              <a:sym typeface="Calibri"/>
            </a:endParaRPr>
          </a:p>
        </p:txBody>
      </p:sp>
      <p:sp>
        <p:nvSpPr>
          <p:cNvPr id="15" name="TextBox 14">
            <a:extLst>
              <a:ext uri="{FF2B5EF4-FFF2-40B4-BE49-F238E27FC236}">
                <a16:creationId xmlns:a16="http://schemas.microsoft.com/office/drawing/2014/main" id="{6EEEF7B1-063F-407D-955A-197265B29785}"/>
              </a:ext>
            </a:extLst>
          </p:cNvPr>
          <p:cNvSpPr txBox="1"/>
          <p:nvPr/>
        </p:nvSpPr>
        <p:spPr>
          <a:xfrm>
            <a:off x="10630470" y="3842214"/>
            <a:ext cx="792205" cy="276999"/>
          </a:xfrm>
          <a:prstGeom prst="rect">
            <a:avLst/>
          </a:prstGeom>
          <a:noFill/>
        </p:spPr>
        <p:txBody>
          <a:bodyPr wrap="none" rtlCol="0">
            <a:spAutoFit/>
          </a:bodyPr>
          <a:lstStyle/>
          <a:p>
            <a:r>
              <a:rPr lang="en-US" sz="1200" dirty="0"/>
              <a:t>(Mt/km2)</a:t>
            </a:r>
          </a:p>
        </p:txBody>
      </p:sp>
      <p:sp>
        <p:nvSpPr>
          <p:cNvPr id="16" name="TextBox 15">
            <a:extLst>
              <a:ext uri="{FF2B5EF4-FFF2-40B4-BE49-F238E27FC236}">
                <a16:creationId xmlns:a16="http://schemas.microsoft.com/office/drawing/2014/main" id="{267DFBAA-B562-471C-B7BA-11D7EE4022B3}"/>
              </a:ext>
            </a:extLst>
          </p:cNvPr>
          <p:cNvSpPr txBox="1"/>
          <p:nvPr/>
        </p:nvSpPr>
        <p:spPr>
          <a:xfrm>
            <a:off x="6327612" y="3833278"/>
            <a:ext cx="792205" cy="276999"/>
          </a:xfrm>
          <a:prstGeom prst="rect">
            <a:avLst/>
          </a:prstGeom>
          <a:noFill/>
        </p:spPr>
        <p:txBody>
          <a:bodyPr wrap="none" rtlCol="0">
            <a:spAutoFit/>
          </a:bodyPr>
          <a:lstStyle/>
          <a:p>
            <a:r>
              <a:rPr lang="en-US" sz="1200" dirty="0"/>
              <a:t>(Mt/km2)</a:t>
            </a:r>
          </a:p>
        </p:txBody>
      </p:sp>
      <p:sp>
        <p:nvSpPr>
          <p:cNvPr id="21" name="Title 2">
            <a:extLst>
              <a:ext uri="{FF2B5EF4-FFF2-40B4-BE49-F238E27FC236}">
                <a16:creationId xmlns:a16="http://schemas.microsoft.com/office/drawing/2014/main" id="{D3D42A85-40B8-472E-882D-407BDC97E753}"/>
              </a:ext>
            </a:extLst>
          </p:cNvPr>
          <p:cNvSpPr txBox="1">
            <a:spLocks/>
          </p:cNvSpPr>
          <p:nvPr/>
        </p:nvSpPr>
        <p:spPr>
          <a:xfrm>
            <a:off x="485350" y="155635"/>
            <a:ext cx="8946316" cy="471382"/>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dirty="0">
                <a:solidFill>
                  <a:schemeClr val="tx1">
                    <a:lumMod val="75000"/>
                    <a:lumOff val="25000"/>
                  </a:schemeClr>
                </a:solidFill>
                <a:latin typeface="+mn-lt"/>
              </a:rPr>
              <a:t>Effects of climate change on </a:t>
            </a:r>
            <a:r>
              <a:rPr lang="en-AU" dirty="0" smtClean="0">
                <a:solidFill>
                  <a:schemeClr val="tx1">
                    <a:lumMod val="75000"/>
                    <a:lumOff val="25000"/>
                  </a:schemeClr>
                </a:solidFill>
                <a:latin typeface="+mn-lt"/>
              </a:rPr>
              <a:t>coastal fisheries?</a:t>
            </a:r>
            <a:endParaRPr lang="en-GB" dirty="0">
              <a:solidFill>
                <a:schemeClr val="tx1">
                  <a:lumMod val="75000"/>
                  <a:lumOff val="25000"/>
                </a:schemeClr>
              </a:solidFill>
            </a:endParaRPr>
          </a:p>
        </p:txBody>
      </p:sp>
      <p:sp>
        <p:nvSpPr>
          <p:cNvPr id="2" name="Rectangle 1">
            <a:extLst>
              <a:ext uri="{FF2B5EF4-FFF2-40B4-BE49-F238E27FC236}">
                <a16:creationId xmlns:a16="http://schemas.microsoft.com/office/drawing/2014/main" id="{4E420B62-FE86-4CBF-898F-5271F3FE1322}"/>
              </a:ext>
            </a:extLst>
          </p:cNvPr>
          <p:cNvSpPr/>
          <p:nvPr/>
        </p:nvSpPr>
        <p:spPr>
          <a:xfrm>
            <a:off x="2162944" y="3571117"/>
            <a:ext cx="9189309" cy="646095"/>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2" name="Rectangle 21">
            <a:extLst>
              <a:ext uri="{FF2B5EF4-FFF2-40B4-BE49-F238E27FC236}">
                <a16:creationId xmlns:a16="http://schemas.microsoft.com/office/drawing/2014/main" id="{12A55794-0B8F-4574-8163-720D088088D3}"/>
              </a:ext>
            </a:extLst>
          </p:cNvPr>
          <p:cNvSpPr/>
          <p:nvPr/>
        </p:nvSpPr>
        <p:spPr>
          <a:xfrm>
            <a:off x="2356680" y="3635507"/>
            <a:ext cx="8801835" cy="238852"/>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3" name="Image 2"/>
          <p:cNvPicPr>
            <a:picLocks noChangeAspect="1"/>
          </p:cNvPicPr>
          <p:nvPr/>
        </p:nvPicPr>
        <p:blipFill>
          <a:blip r:embed="rId3"/>
          <a:stretch>
            <a:fillRect/>
          </a:stretch>
        </p:blipFill>
        <p:spPr>
          <a:xfrm>
            <a:off x="485350" y="627017"/>
            <a:ext cx="9558266" cy="6255831"/>
          </a:xfrm>
          <a:prstGeom prst="rect">
            <a:avLst/>
          </a:prstGeom>
        </p:spPr>
      </p:pic>
      <p:sp>
        <p:nvSpPr>
          <p:cNvPr id="6" name="Rectangle 5"/>
          <p:cNvSpPr/>
          <p:nvPr/>
        </p:nvSpPr>
        <p:spPr>
          <a:xfrm>
            <a:off x="10043616" y="2365468"/>
            <a:ext cx="1509755" cy="3139321"/>
          </a:xfrm>
          <a:prstGeom prst="rect">
            <a:avLst/>
          </a:prstGeom>
        </p:spPr>
        <p:txBody>
          <a:bodyPr wrap="square">
            <a:spAutoFit/>
          </a:bodyPr>
          <a:lstStyle/>
          <a:p>
            <a:r>
              <a:rPr lang="en-AU" i="1" dirty="0">
                <a:solidFill>
                  <a:srgbClr val="353535"/>
                </a:solidFill>
                <a:latin typeface="BrandonGrotesque-MediumItalic"/>
              </a:rPr>
              <a:t>Total coastal fisheries production is projected to decline at di </a:t>
            </a:r>
            <a:r>
              <a:rPr lang="en-AU" i="1" dirty="0" err="1">
                <a:solidFill>
                  <a:srgbClr val="353535"/>
                </a:solidFill>
                <a:latin typeface="BrandonGrotesque-MediumItalic"/>
              </a:rPr>
              <a:t>erent</a:t>
            </a:r>
            <a:r>
              <a:rPr lang="en-AU" i="1" dirty="0">
                <a:solidFill>
                  <a:srgbClr val="353535"/>
                </a:solidFill>
                <a:latin typeface="BrandonGrotesque-MediumItalic"/>
              </a:rPr>
              <a:t> rates in the</a:t>
            </a:r>
            <a:br>
              <a:rPr lang="en-AU" i="1" dirty="0">
                <a:solidFill>
                  <a:srgbClr val="353535"/>
                </a:solidFill>
                <a:latin typeface="BrandonGrotesque-MediumItalic"/>
              </a:rPr>
            </a:br>
            <a:r>
              <a:rPr lang="en-AU" i="1" dirty="0">
                <a:solidFill>
                  <a:srgbClr val="353535"/>
                </a:solidFill>
                <a:latin typeface="BrandonGrotesque-MediumItalic"/>
              </a:rPr>
              <a:t>eastern and western Pacific</a:t>
            </a:r>
            <a:r>
              <a:rPr lang="en-AU" dirty="0"/>
              <a:t> </a:t>
            </a:r>
            <a:br>
              <a:rPr lang="en-AU" dirty="0"/>
            </a:br>
            <a:endParaRPr lang="en-AU" dirty="0"/>
          </a:p>
        </p:txBody>
      </p:sp>
      <p:pic>
        <p:nvPicPr>
          <p:cNvPr id="20" name="Picture 5" descr="https://dev.spc.links.com.au/sites/default/files/styles/scale_crop_230x230/public/PCCOS-logo-sq_230x230.png?itok=UJK22Yok">
            <a:extLst>
              <a:ext uri="{FF2B5EF4-FFF2-40B4-BE49-F238E27FC236}">
                <a16:creationId xmlns:a16="http://schemas.microsoft.com/office/drawing/2014/main" id="{D5B3FAE9-0B0A-4FF6-B9EC-1531EA913887}"/>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8857397" y="81714"/>
            <a:ext cx="1012808" cy="914573"/>
          </a:xfrm>
          <a:prstGeom prst="rect">
            <a:avLst/>
          </a:prstGeom>
          <a:noFill/>
          <a:ln>
            <a:noFill/>
          </a:ln>
        </p:spPr>
      </p:pic>
    </p:spTree>
    <p:extLst>
      <p:ext uri="{BB962C8B-B14F-4D97-AF65-F5344CB8AC3E}">
        <p14:creationId xmlns:p14="http://schemas.microsoft.com/office/powerpoint/2010/main" val="9023609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63" y="2144713"/>
            <a:ext cx="6611937" cy="4319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483" name="Rectangle 5"/>
          <p:cNvSpPr>
            <a:spLocks noChangeArrowheads="1"/>
          </p:cNvSpPr>
          <p:nvPr/>
        </p:nvSpPr>
        <p:spPr bwMode="auto">
          <a:xfrm>
            <a:off x="-36513" y="6597650"/>
            <a:ext cx="7446963"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r>
              <a:rPr lang="en-AU" altLang="en-US" sz="1500"/>
              <a:t>http://www.epoca-project.eu/dmdocuments/OA.TF.English.pdf</a:t>
            </a:r>
          </a:p>
        </p:txBody>
      </p:sp>
      <p:grpSp>
        <p:nvGrpSpPr>
          <p:cNvPr id="20484" name="Group 6"/>
          <p:cNvGrpSpPr>
            <a:grpSpLocks/>
          </p:cNvGrpSpPr>
          <p:nvPr/>
        </p:nvGrpSpPr>
        <p:grpSpPr bwMode="auto">
          <a:xfrm>
            <a:off x="6573838" y="1208088"/>
            <a:ext cx="5603875" cy="5476875"/>
            <a:chOff x="1259632" y="476673"/>
            <a:chExt cx="6923385" cy="6228184"/>
          </a:xfrm>
        </p:grpSpPr>
        <p:sp>
          <p:nvSpPr>
            <p:cNvPr id="20488" name="Rectangle 7"/>
            <p:cNvSpPr>
              <a:spLocks noChangeArrowheads="1"/>
            </p:cNvSpPr>
            <p:nvPr/>
          </p:nvSpPr>
          <p:spPr bwMode="auto">
            <a:xfrm rot="5400000">
              <a:off x="4930426" y="3452265"/>
              <a:ext cx="62281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r>
                <a:rPr lang="en-AU" altLang="en-US" sz="1200" i="1"/>
                <a:t>Photo credit: David Liittschwager/National Geographic Stock. </a:t>
              </a:r>
              <a:r>
                <a:rPr lang="en-AU" altLang="en-US" sz="1200" b="1" i="1">
                  <a:hlinkClick r:id="rId4" tooltip="National Geographic Images"/>
                </a:rPr>
                <a:t>National Geographic Images</a:t>
              </a:r>
              <a:r>
                <a:rPr lang="en-AU" altLang="en-US" sz="1200" i="1"/>
                <a:t>.</a:t>
              </a:r>
              <a:endParaRPr lang="en-AU" altLang="en-US" sz="1200"/>
            </a:p>
          </p:txBody>
        </p:sp>
        <p:pic>
          <p:nvPicPr>
            <p:cNvPr id="20489" name="Picture 2"/>
            <p:cNvPicPr>
              <a:picLocks noChangeAspect="1" noChangeArrowheads="1"/>
            </p:cNvPicPr>
            <p:nvPr/>
          </p:nvPicPr>
          <p:blipFill>
            <a:blip r:embed="rId5">
              <a:extLst>
                <a:ext uri="{28A0092B-C50C-407E-A947-70E740481C1C}">
                  <a14:useLocalDpi xmlns:a14="http://schemas.microsoft.com/office/drawing/2010/main" val="0"/>
                </a:ext>
              </a:extLst>
            </a:blip>
            <a:srcRect l="50000"/>
            <a:stretch>
              <a:fillRect/>
            </a:stretch>
          </p:blipFill>
          <p:spPr bwMode="auto">
            <a:xfrm>
              <a:off x="1259632" y="3487865"/>
              <a:ext cx="6646387" cy="2965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90" name="Picture 2"/>
            <p:cNvPicPr>
              <a:picLocks noChangeAspect="1" noChangeArrowheads="1"/>
            </p:cNvPicPr>
            <p:nvPr/>
          </p:nvPicPr>
          <p:blipFill>
            <a:blip r:embed="rId5">
              <a:extLst>
                <a:ext uri="{28A0092B-C50C-407E-A947-70E740481C1C}">
                  <a14:useLocalDpi xmlns:a14="http://schemas.microsoft.com/office/drawing/2010/main" val="0"/>
                </a:ext>
              </a:extLst>
            </a:blip>
            <a:srcRect r="50000"/>
            <a:stretch>
              <a:fillRect/>
            </a:stretch>
          </p:blipFill>
          <p:spPr bwMode="auto">
            <a:xfrm>
              <a:off x="1259632" y="548680"/>
              <a:ext cx="6646387" cy="2965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0485" name="Rectangle 10"/>
          <p:cNvSpPr>
            <a:spLocks noChangeArrowheads="1"/>
          </p:cNvSpPr>
          <p:nvPr/>
        </p:nvSpPr>
        <p:spPr bwMode="auto">
          <a:xfrm>
            <a:off x="6465888" y="6524625"/>
            <a:ext cx="8578850"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r>
              <a:rPr lang="en-AU" altLang="en-US" sz="1500"/>
              <a:t>http://www.pmel.noaa.gov/co2/story/What+is+Ocean+Acidification%3F</a:t>
            </a:r>
          </a:p>
        </p:txBody>
      </p:sp>
      <p:sp>
        <p:nvSpPr>
          <p:cNvPr id="20486" name="TextBox 11"/>
          <p:cNvSpPr txBox="1">
            <a:spLocks noChangeArrowheads="1"/>
          </p:cNvSpPr>
          <p:nvPr/>
        </p:nvSpPr>
        <p:spPr bwMode="auto">
          <a:xfrm>
            <a:off x="136525" y="965200"/>
            <a:ext cx="62642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r>
              <a:rPr lang="en-AU" altLang="en-US"/>
              <a:t>Impact of increasing acidification on the calcareous phytoplankton and zooplankton at the base of the food web is impacting indirectly tuna</a:t>
            </a:r>
          </a:p>
        </p:txBody>
      </p:sp>
      <p:sp>
        <p:nvSpPr>
          <p:cNvPr id="20487" name="TextBox 12"/>
          <p:cNvSpPr txBox="1">
            <a:spLocks noChangeArrowheads="1"/>
          </p:cNvSpPr>
          <p:nvPr/>
        </p:nvSpPr>
        <p:spPr bwMode="auto">
          <a:xfrm>
            <a:off x="136525" y="128588"/>
            <a:ext cx="7124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r>
              <a:rPr lang="en-AU" altLang="en-US" sz="3200" i="1"/>
              <a:t>Indirect impact of ocean acidification on tuna</a:t>
            </a:r>
          </a:p>
        </p:txBody>
      </p:sp>
      <p:pic>
        <p:nvPicPr>
          <p:cNvPr id="11" name="Picture 5" descr="https://dev.spc.links.com.au/sites/default/files/styles/scale_crop_230x230/public/PCCOS-logo-sq_230x230.png?itok=UJK22Yok">
            <a:extLst>
              <a:ext uri="{FF2B5EF4-FFF2-40B4-BE49-F238E27FC236}">
                <a16:creationId xmlns:a16="http://schemas.microsoft.com/office/drawing/2014/main" id="{D5B3FAE9-0B0A-4FF6-B9EC-1531EA913887}"/>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8857397" y="81714"/>
            <a:ext cx="1012808" cy="914573"/>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6"/>
          <p:cNvPicPr>
            <a:picLocks noChangeAspect="1" noChangeArrowheads="1"/>
          </p:cNvPicPr>
          <p:nvPr/>
        </p:nvPicPr>
        <p:blipFill>
          <a:blip r:embed="rId3">
            <a:extLst>
              <a:ext uri="{28A0092B-C50C-407E-A947-70E740481C1C}">
                <a14:useLocalDpi xmlns:a14="http://schemas.microsoft.com/office/drawing/2010/main" val="0"/>
              </a:ext>
            </a:extLst>
          </a:blip>
          <a:srcRect b="7317"/>
          <a:stretch>
            <a:fillRect/>
          </a:stretch>
        </p:blipFill>
        <p:spPr bwMode="auto">
          <a:xfrm>
            <a:off x="0" y="19050"/>
            <a:ext cx="9788525" cy="681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70700" y="1115168"/>
            <a:ext cx="5321300" cy="504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TextBox 5"/>
          <p:cNvSpPr txBox="1">
            <a:spLocks noChangeArrowheads="1"/>
          </p:cNvSpPr>
          <p:nvPr/>
        </p:nvSpPr>
        <p:spPr bwMode="auto">
          <a:xfrm>
            <a:off x="9788525" y="6237869"/>
            <a:ext cx="24034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algn="r"/>
            <a:r>
              <a:rPr lang="en-AU" altLang="en-US" sz="1200" dirty="0"/>
              <a:t>Source: IATTC, </a:t>
            </a:r>
            <a:r>
              <a:rPr lang="en-AU" altLang="en-US" sz="1200" dirty="0" err="1" smtClean="0"/>
              <a:t>Bromhead</a:t>
            </a:r>
            <a:r>
              <a:rPr lang="en-AU" altLang="en-US" sz="1200" dirty="0" smtClean="0"/>
              <a:t> 2015, Frommel 2016, Watson 2018, </a:t>
            </a:r>
            <a:r>
              <a:rPr lang="en-AU" altLang="en-US" sz="1200" dirty="0" err="1" smtClean="0"/>
              <a:t>Laubenstein</a:t>
            </a:r>
            <a:r>
              <a:rPr lang="en-AU" altLang="en-US" sz="1200" dirty="0" smtClean="0"/>
              <a:t> 2018</a:t>
            </a:r>
            <a:endParaRPr lang="en-AU" altLang="en-US" sz="1200" dirty="0"/>
          </a:p>
        </p:txBody>
      </p:sp>
      <p:sp>
        <p:nvSpPr>
          <p:cNvPr id="22533" name="TextBox 6"/>
          <p:cNvSpPr txBox="1">
            <a:spLocks noChangeArrowheads="1"/>
          </p:cNvSpPr>
          <p:nvPr/>
        </p:nvSpPr>
        <p:spPr bwMode="auto">
          <a:xfrm>
            <a:off x="136526" y="128588"/>
            <a:ext cx="746527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r>
              <a:rPr lang="en-AU" altLang="en-US" sz="3200" i="1" dirty="0">
                <a:solidFill>
                  <a:schemeClr val="bg1"/>
                </a:solidFill>
              </a:rPr>
              <a:t>Testing the direct impact of ocean acidification on tuna larvae</a:t>
            </a:r>
          </a:p>
        </p:txBody>
      </p:sp>
      <p:pic>
        <p:nvPicPr>
          <p:cNvPr id="6" name="Picture 5" descr="https://dev.spc.links.com.au/sites/default/files/styles/scale_crop_230x230/public/PCCOS-logo-sq_230x230.png?itok=UJK22Yok">
            <a:extLst>
              <a:ext uri="{FF2B5EF4-FFF2-40B4-BE49-F238E27FC236}">
                <a16:creationId xmlns:a16="http://schemas.microsoft.com/office/drawing/2014/main" id="{D5B3FAE9-0B0A-4FF6-B9EC-1531EA913887}"/>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9024946" y="128588"/>
            <a:ext cx="1012808" cy="914573"/>
          </a:xfrm>
          <a:prstGeom prst="rect">
            <a:avLst/>
          </a:prstGeom>
          <a:noFill/>
          <a:ln>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p:cNvPicPr>
          <p:nvPr/>
        </p:nvPicPr>
        <p:blipFill>
          <a:blip r:embed="rId3">
            <a:extLst>
              <a:ext uri="{28A0092B-C50C-407E-A947-70E740481C1C}">
                <a14:useLocalDpi xmlns:a14="http://schemas.microsoft.com/office/drawing/2010/main" val="0"/>
              </a:ext>
            </a:extLst>
          </a:blip>
          <a:srcRect l="1968" t="67758" r="51094" b="877"/>
          <a:stretch>
            <a:fillRect/>
          </a:stretch>
        </p:blipFill>
        <p:spPr bwMode="auto">
          <a:xfrm>
            <a:off x="6254750" y="1471613"/>
            <a:ext cx="5399088"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Rectangle 3"/>
          <p:cNvSpPr>
            <a:spLocks noChangeArrowheads="1"/>
          </p:cNvSpPr>
          <p:nvPr/>
        </p:nvSpPr>
        <p:spPr bwMode="auto">
          <a:xfrm>
            <a:off x="420688" y="1874838"/>
            <a:ext cx="6096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r>
              <a:rPr lang="en-AU" altLang="en-US"/>
              <a:t/>
            </a:r>
            <a:br>
              <a:rPr lang="en-AU" altLang="en-US"/>
            </a:br>
            <a:endParaRPr lang="en-AU" altLang="en-US"/>
          </a:p>
        </p:txBody>
      </p:sp>
      <p:sp>
        <p:nvSpPr>
          <p:cNvPr id="24580" name="TextBox 4"/>
          <p:cNvSpPr txBox="1">
            <a:spLocks noChangeArrowheads="1"/>
          </p:cNvSpPr>
          <p:nvPr/>
        </p:nvSpPr>
        <p:spPr bwMode="auto">
          <a:xfrm>
            <a:off x="-74598" y="357188"/>
            <a:ext cx="96567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r>
              <a:rPr lang="en-AU" altLang="en-US" sz="3200" i="1" dirty="0"/>
              <a:t>Modelling the impact of ocean acidification on tuna larvae</a:t>
            </a:r>
          </a:p>
        </p:txBody>
      </p:sp>
      <p:sp>
        <p:nvSpPr>
          <p:cNvPr id="24581" name="TextBox 5"/>
          <p:cNvSpPr txBox="1">
            <a:spLocks noChangeArrowheads="1"/>
          </p:cNvSpPr>
          <p:nvPr/>
        </p:nvSpPr>
        <p:spPr bwMode="auto">
          <a:xfrm>
            <a:off x="10766425" y="6556375"/>
            <a:ext cx="14255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r>
              <a:rPr lang="en-AU" altLang="en-US" sz="1200"/>
              <a:t>Source: Senina 2018</a:t>
            </a:r>
          </a:p>
        </p:txBody>
      </p:sp>
      <p:pic>
        <p:nvPicPr>
          <p:cNvPr id="24582" name="Picture 6"/>
          <p:cNvPicPr>
            <a:picLocks noChangeAspect="1"/>
          </p:cNvPicPr>
          <p:nvPr/>
        </p:nvPicPr>
        <p:blipFill>
          <a:blip r:embed="rId3">
            <a:extLst>
              <a:ext uri="{28A0092B-C50C-407E-A947-70E740481C1C}">
                <a14:useLocalDpi xmlns:a14="http://schemas.microsoft.com/office/drawing/2010/main" val="0"/>
              </a:ext>
            </a:extLst>
          </a:blip>
          <a:srcRect l="1968" t="35294" r="51094" b="32784"/>
          <a:stretch>
            <a:fillRect/>
          </a:stretch>
        </p:blipFill>
        <p:spPr bwMode="auto">
          <a:xfrm>
            <a:off x="136525" y="1400175"/>
            <a:ext cx="5400675" cy="411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https://dev.spc.links.com.au/sites/default/files/styles/scale_crop_230x230/public/PCCOS-logo-sq_230x230.png?itok=UJK22Yok">
            <a:extLst>
              <a:ext uri="{FF2B5EF4-FFF2-40B4-BE49-F238E27FC236}">
                <a16:creationId xmlns:a16="http://schemas.microsoft.com/office/drawing/2014/main" id="{D5B3FAE9-0B0A-4FF6-B9EC-1531EA913887}"/>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9075761" y="81406"/>
            <a:ext cx="1012808" cy="914573"/>
          </a:xfrm>
          <a:prstGeom prst="rect">
            <a:avLst/>
          </a:prstGeom>
          <a:noFill/>
          <a:ln>
            <a:no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ChangeArrowheads="1"/>
          </p:cNvSpPr>
          <p:nvPr/>
        </p:nvSpPr>
        <p:spPr bwMode="auto">
          <a:xfrm>
            <a:off x="420688" y="1874838"/>
            <a:ext cx="6096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r>
              <a:rPr lang="en-AU" altLang="en-US"/>
              <a:t/>
            </a:r>
            <a:br>
              <a:rPr lang="en-AU" altLang="en-US"/>
            </a:br>
            <a:endParaRPr lang="en-AU" altLang="en-US"/>
          </a:p>
        </p:txBody>
      </p:sp>
      <p:pic>
        <p:nvPicPr>
          <p:cNvPr id="2" name="Image 1"/>
          <p:cNvPicPr>
            <a:picLocks noChangeAspect="1"/>
          </p:cNvPicPr>
          <p:nvPr/>
        </p:nvPicPr>
        <p:blipFill>
          <a:blip r:embed="rId3"/>
          <a:stretch>
            <a:fillRect/>
          </a:stretch>
        </p:blipFill>
        <p:spPr>
          <a:xfrm>
            <a:off x="588844" y="335829"/>
            <a:ext cx="6808243" cy="3379607"/>
          </a:xfrm>
          <a:prstGeom prst="rect">
            <a:avLst/>
          </a:prstGeom>
          <a:ln>
            <a:solidFill>
              <a:schemeClr val="accent1"/>
            </a:solidFill>
          </a:ln>
        </p:spPr>
      </p:pic>
      <p:pic>
        <p:nvPicPr>
          <p:cNvPr id="3" name="Image 2"/>
          <p:cNvPicPr>
            <a:picLocks noChangeAspect="1"/>
          </p:cNvPicPr>
          <p:nvPr/>
        </p:nvPicPr>
        <p:blipFill>
          <a:blip r:embed="rId4"/>
          <a:stretch>
            <a:fillRect/>
          </a:stretch>
        </p:blipFill>
        <p:spPr>
          <a:xfrm>
            <a:off x="177635" y="3383294"/>
            <a:ext cx="8406808" cy="3368856"/>
          </a:xfrm>
          <a:prstGeom prst="rect">
            <a:avLst/>
          </a:prstGeom>
          <a:ln>
            <a:solidFill>
              <a:schemeClr val="accent1"/>
            </a:solidFill>
          </a:ln>
        </p:spPr>
      </p:pic>
      <p:pic>
        <p:nvPicPr>
          <p:cNvPr id="4" name="Image 3"/>
          <p:cNvPicPr>
            <a:picLocks noChangeAspect="1"/>
          </p:cNvPicPr>
          <p:nvPr/>
        </p:nvPicPr>
        <p:blipFill>
          <a:blip r:embed="rId5"/>
          <a:stretch>
            <a:fillRect/>
          </a:stretch>
        </p:blipFill>
        <p:spPr>
          <a:xfrm>
            <a:off x="5441489" y="1506563"/>
            <a:ext cx="6622220" cy="2995904"/>
          </a:xfrm>
          <a:prstGeom prst="rect">
            <a:avLst/>
          </a:prstGeom>
          <a:ln>
            <a:solidFill>
              <a:schemeClr val="accent1"/>
            </a:solidFill>
          </a:ln>
        </p:spPr>
      </p:pic>
      <p:pic>
        <p:nvPicPr>
          <p:cNvPr id="6" name="Image 5"/>
          <p:cNvPicPr>
            <a:picLocks noChangeAspect="1"/>
          </p:cNvPicPr>
          <p:nvPr/>
        </p:nvPicPr>
        <p:blipFill>
          <a:blip r:embed="rId6"/>
          <a:stretch>
            <a:fillRect/>
          </a:stretch>
        </p:blipFill>
        <p:spPr>
          <a:xfrm>
            <a:off x="9048466" y="4502467"/>
            <a:ext cx="2819635" cy="3812147"/>
          </a:xfrm>
          <a:prstGeom prst="rect">
            <a:avLst/>
          </a:prstGeom>
        </p:spPr>
      </p:pic>
      <p:pic>
        <p:nvPicPr>
          <p:cNvPr id="7" name="Picture 5" descr="https://dev.spc.links.com.au/sites/default/files/styles/scale_crop_230x230/public/PCCOS-logo-sq_230x230.png?itok=UJK22Yok">
            <a:extLst>
              <a:ext uri="{FF2B5EF4-FFF2-40B4-BE49-F238E27FC236}">
                <a16:creationId xmlns:a16="http://schemas.microsoft.com/office/drawing/2014/main" id="{D5B3FAE9-0B0A-4FF6-B9EC-1531EA913887}"/>
              </a:ext>
            </a:extLst>
          </p:cNvPr>
          <p:cNvPicPr/>
          <p:nvPr/>
        </p:nvPicPr>
        <p:blipFill>
          <a:blip r:embed="rId7">
            <a:extLst>
              <a:ext uri="{28A0092B-C50C-407E-A947-70E740481C1C}">
                <a14:useLocalDpi xmlns:a14="http://schemas.microsoft.com/office/drawing/2010/main" val="0"/>
              </a:ext>
            </a:extLst>
          </a:blip>
          <a:srcRect/>
          <a:stretch>
            <a:fillRect/>
          </a:stretch>
        </p:blipFill>
        <p:spPr bwMode="auto">
          <a:xfrm>
            <a:off x="8857397" y="81714"/>
            <a:ext cx="1012808" cy="914573"/>
          </a:xfrm>
          <a:prstGeom prst="rect">
            <a:avLst/>
          </a:prstGeom>
          <a:noFill/>
          <a:ln>
            <a:noFill/>
          </a:ln>
        </p:spPr>
      </p:pic>
    </p:spTree>
    <p:extLst>
      <p:ext uri="{BB962C8B-B14F-4D97-AF65-F5344CB8AC3E}">
        <p14:creationId xmlns:p14="http://schemas.microsoft.com/office/powerpoint/2010/main" val="15257348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6"/>
          <p:cNvSpPr txBox="1">
            <a:spLocks noChangeArrowheads="1"/>
          </p:cNvSpPr>
          <p:nvPr/>
        </p:nvSpPr>
        <p:spPr bwMode="auto">
          <a:xfrm>
            <a:off x="320675" y="831850"/>
            <a:ext cx="10825163" cy="586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a:defRPr>
                <a:solidFill>
                  <a:schemeClr val="tx1"/>
                </a:solidFill>
                <a:latin typeface="Gill Sans MT" panose="020B0502020104020203" pitchFamily="34" charset="0"/>
              </a:defRPr>
            </a:lvl5pPr>
            <a:lvl6pPr eaLnBrk="0" fontAlgn="base" hangingPunct="0">
              <a:spcBef>
                <a:spcPct val="0"/>
              </a:spcBef>
              <a:spcAft>
                <a:spcPct val="0"/>
              </a:spcAft>
              <a:defRPr>
                <a:solidFill>
                  <a:schemeClr val="tx1"/>
                </a:solidFill>
                <a:latin typeface="Gill Sans MT" panose="020B0502020104020203" pitchFamily="34" charset="0"/>
              </a:defRPr>
            </a:lvl6pPr>
            <a:lvl7pPr eaLnBrk="0" fontAlgn="base" hangingPunct="0">
              <a:spcBef>
                <a:spcPct val="0"/>
              </a:spcBef>
              <a:spcAft>
                <a:spcPct val="0"/>
              </a:spcAft>
              <a:defRPr>
                <a:solidFill>
                  <a:schemeClr val="tx1"/>
                </a:solidFill>
                <a:latin typeface="Gill Sans MT" panose="020B0502020104020203" pitchFamily="34" charset="0"/>
              </a:defRPr>
            </a:lvl7pPr>
            <a:lvl8pPr eaLnBrk="0" fontAlgn="base" hangingPunct="0">
              <a:spcBef>
                <a:spcPct val="0"/>
              </a:spcBef>
              <a:spcAft>
                <a:spcPct val="0"/>
              </a:spcAft>
              <a:defRPr>
                <a:solidFill>
                  <a:schemeClr val="tx1"/>
                </a:solidFill>
                <a:latin typeface="Gill Sans MT" panose="020B0502020104020203" pitchFamily="34" charset="0"/>
              </a:defRPr>
            </a:lvl8pPr>
            <a:lvl9pPr eaLnBrk="0" fontAlgn="base" hangingPunct="0">
              <a:spcBef>
                <a:spcPct val="0"/>
              </a:spcBef>
              <a:spcAft>
                <a:spcPct val="0"/>
              </a:spcAft>
              <a:defRPr>
                <a:solidFill>
                  <a:schemeClr val="tx1"/>
                </a:solidFill>
                <a:latin typeface="Gill Sans MT" panose="020B0502020104020203" pitchFamily="34" charset="0"/>
              </a:defRPr>
            </a:lvl9pPr>
          </a:lstStyle>
          <a:p>
            <a:r>
              <a:rPr lang="en-AU" altLang="en-US" sz="2400" b="1"/>
              <a:t>What we know:</a:t>
            </a:r>
          </a:p>
          <a:p>
            <a:pPr>
              <a:lnSpc>
                <a:spcPct val="150000"/>
              </a:lnSpc>
            </a:pPr>
            <a:r>
              <a:rPr lang="en-AU" altLang="en-US"/>
              <a:t>Ocean acidification will: -increase mortality and decrease growth rate of tuna</a:t>
            </a:r>
          </a:p>
          <a:p>
            <a:pPr lvl="4">
              <a:lnSpc>
                <a:spcPct val="150000"/>
              </a:lnSpc>
            </a:pPr>
            <a:r>
              <a:rPr lang="en-AU" altLang="en-US"/>
              <a:t>      -induce changes in the food web</a:t>
            </a:r>
          </a:p>
          <a:p>
            <a:pPr>
              <a:lnSpc>
                <a:spcPct val="150000"/>
              </a:lnSpc>
            </a:pPr>
            <a:r>
              <a:rPr lang="en-AU" altLang="en-US"/>
              <a:t>Temperature rise has a stronger impact on tuna than ocean acidification</a:t>
            </a:r>
          </a:p>
          <a:p>
            <a:pPr>
              <a:lnSpc>
                <a:spcPct val="150000"/>
              </a:lnSpc>
            </a:pPr>
            <a:r>
              <a:rPr lang="en-AU" altLang="en-US"/>
              <a:t>Climate change will impact tuna resources, fisheries and associated human activities</a:t>
            </a:r>
          </a:p>
          <a:p>
            <a:endParaRPr lang="en-AU" altLang="en-US" sz="2400"/>
          </a:p>
          <a:p>
            <a:r>
              <a:rPr lang="en-AU" altLang="en-US" sz="2400" b="1"/>
              <a:t>What we don’t know:</a:t>
            </a:r>
          </a:p>
          <a:p>
            <a:pPr>
              <a:lnSpc>
                <a:spcPct val="150000"/>
              </a:lnSpc>
            </a:pPr>
            <a:r>
              <a:rPr lang="en-AU" altLang="en-US"/>
              <a:t>What is the potential for genetic adaptation to future ocean acidification levels?</a:t>
            </a:r>
          </a:p>
          <a:p>
            <a:pPr>
              <a:lnSpc>
                <a:spcPct val="150000"/>
              </a:lnSpc>
            </a:pPr>
            <a:r>
              <a:rPr lang="en-AU" altLang="en-US"/>
              <a:t>What are the combined effects of increasing temperature, lower oxygen and acidification?</a:t>
            </a:r>
          </a:p>
          <a:p>
            <a:pPr>
              <a:lnSpc>
                <a:spcPct val="150000"/>
              </a:lnSpc>
            </a:pPr>
            <a:r>
              <a:rPr lang="en-AU" altLang="en-US"/>
              <a:t>How acidification will cascade through the marine food web and affect the whole ecosystem and tuna </a:t>
            </a:r>
          </a:p>
          <a:p>
            <a:endParaRPr lang="en-AU" altLang="en-US" sz="2400" b="1"/>
          </a:p>
          <a:p>
            <a:pPr>
              <a:lnSpc>
                <a:spcPct val="150000"/>
              </a:lnSpc>
            </a:pPr>
            <a:r>
              <a:rPr lang="en-AU" altLang="en-US" sz="2400" b="1"/>
              <a:t>What we should do</a:t>
            </a:r>
          </a:p>
          <a:p>
            <a:pPr>
              <a:lnSpc>
                <a:spcPct val="150000"/>
              </a:lnSpc>
            </a:pPr>
            <a:r>
              <a:rPr lang="en-AU" altLang="en-US"/>
              <a:t>Continue to reduce uncertainties on the impact of ocean acidification</a:t>
            </a:r>
          </a:p>
          <a:p>
            <a:pPr>
              <a:lnSpc>
                <a:spcPct val="150000"/>
              </a:lnSpc>
            </a:pPr>
            <a:r>
              <a:rPr lang="en-AU" altLang="en-US"/>
              <a:t>Continue monitoring the impacts on tuna and the whole marine ecosystem</a:t>
            </a:r>
          </a:p>
        </p:txBody>
      </p:sp>
      <p:sp>
        <p:nvSpPr>
          <p:cNvPr id="26627" name="TextBox 7"/>
          <p:cNvSpPr txBox="1">
            <a:spLocks noChangeArrowheads="1"/>
          </p:cNvSpPr>
          <p:nvPr/>
        </p:nvSpPr>
        <p:spPr bwMode="auto">
          <a:xfrm>
            <a:off x="142875" y="-112713"/>
            <a:ext cx="6118225" cy="1016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r>
              <a:rPr lang="en-AU" altLang="en-US" sz="6000" i="1">
                <a:latin typeface="Calibri" panose="020F0502020204030204" pitchFamily="34" charset="0"/>
                <a:cs typeface="Calibri" panose="020F0502020204030204" pitchFamily="34" charset="0"/>
              </a:rPr>
              <a:t>Conclusion</a:t>
            </a:r>
          </a:p>
        </p:txBody>
      </p:sp>
      <p:sp>
        <p:nvSpPr>
          <p:cNvPr id="26628" name="Rectangle 9"/>
          <p:cNvSpPr>
            <a:spLocks noChangeArrowheads="1"/>
          </p:cNvSpPr>
          <p:nvPr/>
        </p:nvSpPr>
        <p:spPr bwMode="auto">
          <a:xfrm>
            <a:off x="4549775" y="6111875"/>
            <a:ext cx="19732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r>
              <a:rPr lang="en-AU" altLang="en-US" sz="1200">
                <a:solidFill>
                  <a:schemeClr val="bg1"/>
                </a:solidFill>
              </a:rPr>
              <a:t>Image: Valerie Allain, SPC</a:t>
            </a:r>
            <a:endParaRPr lang="en-US" altLang="en-US" sz="1200">
              <a:solidFill>
                <a:schemeClr val="bg1"/>
              </a:solidFill>
            </a:endParaRPr>
          </a:p>
        </p:txBody>
      </p:sp>
      <p:grpSp>
        <p:nvGrpSpPr>
          <p:cNvPr id="26629" name="Group 10"/>
          <p:cNvGrpSpPr>
            <a:grpSpLocks/>
          </p:cNvGrpSpPr>
          <p:nvPr/>
        </p:nvGrpSpPr>
        <p:grpSpPr bwMode="auto">
          <a:xfrm>
            <a:off x="8275638" y="1066800"/>
            <a:ext cx="3916362" cy="2997200"/>
            <a:chOff x="1245498" y="-972650"/>
            <a:chExt cx="3915784" cy="2997874"/>
          </a:xfrm>
        </p:grpSpPr>
        <p:pic>
          <p:nvPicPr>
            <p:cNvPr id="26633" name="Picture 1" descr="C:\VALLAINBackupExtDrive\photoBOULOT\Filet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498" y="-972650"/>
              <a:ext cx="3915784" cy="2991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4" name="Rectangle 12"/>
            <p:cNvSpPr>
              <a:spLocks noChangeArrowheads="1"/>
            </p:cNvSpPr>
            <p:nvPr/>
          </p:nvSpPr>
          <p:spPr bwMode="auto">
            <a:xfrm rot="-5400000">
              <a:off x="4020307" y="900236"/>
              <a:ext cx="1972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r>
                <a:rPr lang="en-AU" altLang="en-US" sz="1200">
                  <a:solidFill>
                    <a:schemeClr val="bg1"/>
                  </a:solidFill>
                </a:rPr>
                <a:t>Image: Valerie Allain, SPC</a:t>
              </a:r>
              <a:endParaRPr lang="en-US" altLang="en-US" sz="1200">
                <a:solidFill>
                  <a:schemeClr val="bg1"/>
                </a:solidFill>
              </a:endParaRPr>
            </a:p>
          </p:txBody>
        </p:sp>
      </p:grpSp>
      <p:grpSp>
        <p:nvGrpSpPr>
          <p:cNvPr id="26630" name="Group 15"/>
          <p:cNvGrpSpPr>
            <a:grpSpLocks/>
          </p:cNvGrpSpPr>
          <p:nvPr/>
        </p:nvGrpSpPr>
        <p:grpSpPr bwMode="auto">
          <a:xfrm>
            <a:off x="7470775" y="4840288"/>
            <a:ext cx="4764088" cy="2017712"/>
            <a:chOff x="7470647" y="4840329"/>
            <a:chExt cx="4763424" cy="2017671"/>
          </a:xfrm>
        </p:grpSpPr>
        <p:pic>
          <p:nvPicPr>
            <p:cNvPr id="26631" name="Picture 6"/>
            <p:cNvPicPr>
              <a:picLocks noChangeAspect="1" noChangeArrowheads="1"/>
            </p:cNvPicPr>
            <p:nvPr/>
          </p:nvPicPr>
          <p:blipFill>
            <a:blip r:embed="rId4">
              <a:extLst>
                <a:ext uri="{28A0092B-C50C-407E-A947-70E740481C1C}">
                  <a14:useLocalDpi xmlns:a14="http://schemas.microsoft.com/office/drawing/2010/main" val="0"/>
                </a:ext>
              </a:extLst>
            </a:blip>
            <a:srcRect l="601" t="25575" r="14375" b="25694"/>
            <a:stretch>
              <a:fillRect/>
            </a:stretch>
          </p:blipFill>
          <p:spPr bwMode="auto">
            <a:xfrm>
              <a:off x="7470647" y="4846320"/>
              <a:ext cx="4705365" cy="2011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32" name="Rectangle 14"/>
            <p:cNvSpPr>
              <a:spLocks noChangeArrowheads="1"/>
            </p:cNvSpPr>
            <p:nvPr/>
          </p:nvSpPr>
          <p:spPr bwMode="auto">
            <a:xfrm>
              <a:off x="11104466" y="4840329"/>
              <a:ext cx="11296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r>
                <a:rPr lang="en-AU" altLang="en-US" sz="1200">
                  <a:solidFill>
                    <a:schemeClr val="bg1"/>
                  </a:solidFill>
                </a:rPr>
                <a:t>Image: Jeff Muir</a:t>
              </a:r>
              <a:endParaRPr lang="en-US" altLang="en-US" sz="1200">
                <a:solidFill>
                  <a:schemeClr val="bg1"/>
                </a:solidFill>
              </a:endParaRPr>
            </a:p>
          </p:txBody>
        </p:sp>
      </p:grpSp>
      <p:pic>
        <p:nvPicPr>
          <p:cNvPr id="11" name="Picture 5" descr="https://dev.spc.links.com.au/sites/default/files/styles/scale_crop_230x230/public/PCCOS-logo-sq_230x230.png?itok=UJK22Yok">
            <a:extLst>
              <a:ext uri="{FF2B5EF4-FFF2-40B4-BE49-F238E27FC236}">
                <a16:creationId xmlns:a16="http://schemas.microsoft.com/office/drawing/2014/main" id="{D5B3FAE9-0B0A-4FF6-B9EC-1531EA913887}"/>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8857397" y="81714"/>
            <a:ext cx="1012808" cy="914573"/>
          </a:xfrm>
          <a:prstGeom prst="rect">
            <a:avLst/>
          </a:prstGeom>
          <a:no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SPC 2018">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acific Community Presentation-2018-Ocean acidification.pot [Compatibility Mode]" id="{BDCD150E-0873-46FD-89DF-BF66C93C68DB}" vid="{A41E8EC7-528F-4B81-B2DA-B0959A2C325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6A765002D452E24C8161B399DF4F27FF" ma:contentTypeVersion="6" ma:contentTypeDescription="Upload an image." ma:contentTypeScope="" ma:versionID="f5abfc4ff15bea2561d168d2c0432de1">
  <xsd:schema xmlns:xsd="http://www.w3.org/2001/XMLSchema" xmlns:xs="http://www.w3.org/2001/XMLSchema" xmlns:p="http://schemas.microsoft.com/office/2006/metadata/properties" xmlns:ns1="http://schemas.microsoft.com/sharepoint/v3" xmlns:ns2="A1466F99-592D-4FBE-9C5A-71C070495048" xmlns:ns3="http://schemas.microsoft.com/sharepoint/v3/fields" xmlns:ns4="a1466f99-592d-4fbe-9c5a-71c070495048" targetNamespace="http://schemas.microsoft.com/office/2006/metadata/properties" ma:root="true" ma:fieldsID="b02d4abc175179fd35df049848c71cda" ns1:_="" ns2:_="" ns3:_="" ns4:_="">
    <xsd:import namespace="http://schemas.microsoft.com/sharepoint/v3"/>
    <xsd:import namespace="A1466F99-592D-4FBE-9C5A-71C070495048"/>
    <xsd:import namespace="http://schemas.microsoft.com/sharepoint/v3/fields"/>
    <xsd:import namespace="a1466f99-592d-4fbe-9c5a-71c070495048"/>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1:PublishingStartDate" minOccurs="0"/>
                <xsd:element ref="ns1:PublishingExpirationDate" minOccurs="0"/>
                <xsd:element ref="ns4:MediaServiceMetadata" minOccurs="0"/>
                <xsd:element ref="ns4:MediaServiceFastMetadata" minOccurs="0"/>
                <xsd:element ref="ns4:MediaServiceAutoTags" minOccurs="0"/>
                <xsd:element ref="ns4:MediaServiceOCR"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27" nillable="true" ma:displayName="Scheduling Start Date" ma:description="" ma:hidden="true" ma:internalName="PublishingStartDate">
      <xsd:simpleType>
        <xsd:restriction base="dms:Unknown"/>
      </xsd:simpleType>
    </xsd:element>
    <xsd:element name="PublishingExpirationDate" ma:index="28"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1466F99-592D-4FBE-9C5A-71C070495048"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1466f99-592d-4fbe-9c5a-71c070495048" elementFormDefault="qualified">
    <xsd:import namespace="http://schemas.microsoft.com/office/2006/documentManagement/types"/>
    <xsd:import namespace="http://schemas.microsoft.com/office/infopath/2007/PartnerControls"/>
    <xsd:element name="MediaServiceMetadata" ma:index="29" nillable="true" ma:displayName="MediaServiceMetadata" ma:hidden="true" ma:internalName="MediaServiceMetadata" ma:readOnly="true">
      <xsd:simpleType>
        <xsd:restriction base="dms:Note"/>
      </xsd:simpleType>
    </xsd:element>
    <xsd:element name="MediaServiceFastMetadata" ma:index="30" nillable="true" ma:displayName="MediaServiceFastMetadata" ma:hidden="true" ma:internalName="MediaServiceFastMetadata" ma:readOnly="true">
      <xsd:simpleType>
        <xsd:restriction base="dms:Note"/>
      </xsd:simpleType>
    </xsd:element>
    <xsd:element name="MediaServiceAutoTags" ma:index="31" nillable="true" ma:displayName="MediaServiceAutoTags" ma:internalName="MediaServiceAutoTags"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DateTaken" ma:index="33"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77EBE81-FB28-4F1A-9B5A-E9206120D5EA}">
  <ds:schemaRefs>
    <ds:schemaRef ds:uri="http://schemas.microsoft.com/sharepoint/v3/contenttype/forms"/>
  </ds:schemaRefs>
</ds:datastoreItem>
</file>

<file path=customXml/itemProps2.xml><?xml version="1.0" encoding="utf-8"?>
<ds:datastoreItem xmlns:ds="http://schemas.openxmlformats.org/officeDocument/2006/customXml" ds:itemID="{5AFE3AE9-AB20-4378-98C6-6122CBC288A2}">
  <ds:schemaRefs>
    <ds:schemaRef ds:uri="http://schemas.microsoft.com/office/2006/metadata/longProperties"/>
  </ds:schemaRefs>
</ds:datastoreItem>
</file>

<file path=customXml/itemProps3.xml><?xml version="1.0" encoding="utf-8"?>
<ds:datastoreItem xmlns:ds="http://schemas.openxmlformats.org/officeDocument/2006/customXml" ds:itemID="{834A288F-626D-4289-8554-2AE5E68722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1466F99-592D-4FBE-9C5A-71C070495048"/>
    <ds:schemaRef ds:uri="http://schemas.microsoft.com/sharepoint/v3/fields"/>
    <ds:schemaRef ds:uri="a1466f99-592d-4fbe-9c5a-71c07049504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Pacific Community Presentation-2018-Ocean acidification</Template>
  <TotalTime>118</TotalTime>
  <Words>1011</Words>
  <Application>Microsoft Office PowerPoint</Application>
  <PresentationFormat>Grand écran</PresentationFormat>
  <Paragraphs>92</Paragraphs>
  <Slides>9</Slides>
  <Notes>9</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9</vt:i4>
      </vt:variant>
    </vt:vector>
  </HeadingPairs>
  <TitlesOfParts>
    <vt:vector size="16" baseType="lpstr">
      <vt:lpstr>Arial</vt:lpstr>
      <vt:lpstr>BrandonGrotesque-MediumItalic</vt:lpstr>
      <vt:lpstr>Calibri</vt:lpstr>
      <vt:lpstr>Gill Sans MT</vt:lpstr>
      <vt:lpstr>Helvetica Neue</vt:lpstr>
      <vt:lpstr>TimesNewRoman</vt:lpstr>
      <vt:lpstr>SPC 2018</vt:lpstr>
      <vt:lpstr>Impact of Climate Change and ocean acidification on tuna fisheries in the Pacific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SPC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Impact of ocean acidification on tuna fisheries in the Pacific</dc:title>
  <dc:creator>Valerie Allain</dc:creator>
  <cp:lastModifiedBy>Sylvie Goyet</cp:lastModifiedBy>
  <cp:revision>13</cp:revision>
  <dcterms:created xsi:type="dcterms:W3CDTF">2018-11-27T21:47:42Z</dcterms:created>
  <dcterms:modified xsi:type="dcterms:W3CDTF">2018-12-07T10:10:38Z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wic_System_Copyright">
    <vt:lpwstr/>
  </property>
  <property fmtid="{D5CDD505-2E9C-101B-9397-08002B2CF9AE}" pid="3" name="ImageCreateDate">
    <vt:lpwstr/>
  </property>
  <property fmtid="{D5CDD505-2E9C-101B-9397-08002B2CF9AE}" pid="4" name="PublishingExpirationDate">
    <vt:lpwstr/>
  </property>
  <property fmtid="{D5CDD505-2E9C-101B-9397-08002B2CF9AE}" pid="5" name="PublishingStartDate">
    <vt:lpwstr/>
  </property>
</Properties>
</file>