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330" r:id="rId2"/>
    <p:sldId id="264" r:id="rId3"/>
    <p:sldId id="270" r:id="rId4"/>
    <p:sldId id="285" r:id="rId5"/>
    <p:sldId id="275" r:id="rId6"/>
    <p:sldId id="322" r:id="rId7"/>
    <p:sldId id="33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821C5DB-2BA1-9C47-9F5E-B97E7305A9C9}">
          <p14:sldIdLst>
            <p14:sldId id="330"/>
            <p14:sldId id="264"/>
            <p14:sldId id="270"/>
            <p14:sldId id="285"/>
            <p14:sldId id="275"/>
            <p14:sldId id="322"/>
            <p14:sldId id="33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M Sund" initials="DMS" lastIdx="4" clrIdx="0">
    <p:extLst/>
  </p:cmAuthor>
  <p:cmAuthor id="2" name="Microsoft Office User" initials="Office" lastIdx="2" clrIdx="1">
    <p:extLst/>
  </p:cmAuthor>
  <p:cmAuthor id="3" name="Microsoft Office User" initials="Office [2]" lastIdx="1" clrIdx="2">
    <p:extLst/>
  </p:cmAuthor>
  <p:cmAuthor id="4" name="Microsoft Office User" initials="Office [3]" lastIdx="1" clrIdx="3">
    <p:extLst/>
  </p:cmAuthor>
  <p:cmAuthor id="5" name="Microsoft Office User" initials="Office [4]" lastIdx="1" clrIdx="4">
    <p:extLst/>
  </p:cmAuthor>
  <p:cmAuthor id="6" name="Melia Paguirigan" initials="MP" lastIdx="1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1"/>
    <p:restoredTop sz="82657" autoAdjust="0"/>
  </p:normalViewPr>
  <p:slideViewPr>
    <p:cSldViewPr snapToGrid="0" snapToObjects="1">
      <p:cViewPr varScale="1">
        <p:scale>
          <a:sx n="95" d="100"/>
          <a:sy n="95" d="100"/>
        </p:scale>
        <p:origin x="660" y="84"/>
      </p:cViewPr>
      <p:guideLst>
        <p:guide orient="horz" pos="2160"/>
        <p:guide pos="3840"/>
      </p:guideLst>
    </p:cSldViewPr>
  </p:slideViewPr>
  <p:notesTextViewPr>
    <p:cViewPr>
      <p:scale>
        <a:sx n="1" d="1"/>
        <a:sy n="1" d="1"/>
      </p:scale>
      <p:origin x="0" y="-28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85827D-3FF1-4AE2-A20E-47F94F4C89A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3B5E1BE1-5139-40C8-A704-D75125F24A51}">
      <dgm:prSet phldrT="[Text]" custT="1"/>
      <dgm:spPr/>
      <dgm:t>
        <a:bodyPr/>
        <a:lstStyle/>
        <a:p>
          <a:r>
            <a:rPr lang="en-US" sz="3600" dirty="0" smtClean="0"/>
            <a:t>OA Alliance</a:t>
          </a:r>
        </a:p>
        <a:p>
          <a:r>
            <a:rPr lang="en-US" sz="3600" dirty="0" smtClean="0"/>
            <a:t>Objectives</a:t>
          </a:r>
          <a:endParaRPr lang="en-US" sz="3600" dirty="0"/>
        </a:p>
      </dgm:t>
    </dgm:pt>
    <dgm:pt modelId="{C8367E03-F906-4C22-B665-54037B935588}" type="parTrans" cxnId="{45A0B65D-AE64-42B3-AF9F-5D539B5FB6A0}">
      <dgm:prSet/>
      <dgm:spPr/>
      <dgm:t>
        <a:bodyPr/>
        <a:lstStyle/>
        <a:p>
          <a:endParaRPr lang="en-US"/>
        </a:p>
      </dgm:t>
    </dgm:pt>
    <dgm:pt modelId="{91A65B65-EC73-4361-B49D-7F5855393BDA}" type="sibTrans" cxnId="{45A0B65D-AE64-42B3-AF9F-5D539B5FB6A0}">
      <dgm:prSet/>
      <dgm:spPr/>
      <dgm:t>
        <a:bodyPr/>
        <a:lstStyle/>
        <a:p>
          <a:endParaRPr lang="en-US"/>
        </a:p>
      </dgm:t>
    </dgm:pt>
    <dgm:pt modelId="{8EED303B-69A0-457A-B72F-A87E0599C2EB}">
      <dgm:prSet phldrT="[Text]" custT="1"/>
      <dgm:spPr/>
      <dgm:t>
        <a:bodyPr/>
        <a:lstStyle/>
        <a:p>
          <a:r>
            <a:rPr lang="en-US" sz="3600" dirty="0" smtClean="0"/>
            <a:t>Advance OA Action Plans</a:t>
          </a:r>
          <a:endParaRPr lang="en-US" sz="3600" dirty="0"/>
        </a:p>
      </dgm:t>
    </dgm:pt>
    <dgm:pt modelId="{28AD98F3-97D0-4FE4-A79D-34D8D5A8D6D0}" type="parTrans" cxnId="{95D6B012-CA53-433F-8034-4E0B01C96D47}">
      <dgm:prSet/>
      <dgm:spPr/>
      <dgm:t>
        <a:bodyPr/>
        <a:lstStyle/>
        <a:p>
          <a:endParaRPr lang="en-US"/>
        </a:p>
      </dgm:t>
    </dgm:pt>
    <dgm:pt modelId="{0F0E0CF3-3DEA-48FF-AC5D-ECC2983FA249}" type="sibTrans" cxnId="{95D6B012-CA53-433F-8034-4E0B01C96D47}">
      <dgm:prSet/>
      <dgm:spPr/>
      <dgm:t>
        <a:bodyPr/>
        <a:lstStyle/>
        <a:p>
          <a:endParaRPr lang="en-US"/>
        </a:p>
      </dgm:t>
    </dgm:pt>
    <dgm:pt modelId="{B2B0FE06-26E3-4A81-BFD1-D91E3A97185F}">
      <dgm:prSet phldrT="[Text]" custT="1"/>
      <dgm:spPr/>
      <dgm:t>
        <a:bodyPr/>
        <a:lstStyle/>
        <a:p>
          <a:r>
            <a:rPr lang="en-US" sz="3600" dirty="0" smtClean="0"/>
            <a:t>Elevate OA in Climate Agreements and Frameworks</a:t>
          </a:r>
          <a:endParaRPr lang="en-US" sz="3600" dirty="0"/>
        </a:p>
      </dgm:t>
    </dgm:pt>
    <dgm:pt modelId="{B65D77D5-DA6A-4556-B1D8-D7CB62E6B883}" type="parTrans" cxnId="{43E00437-6069-4FAA-9014-2B6EC6CE6FDC}">
      <dgm:prSet/>
      <dgm:spPr/>
      <dgm:t>
        <a:bodyPr/>
        <a:lstStyle/>
        <a:p>
          <a:endParaRPr lang="en-US"/>
        </a:p>
      </dgm:t>
    </dgm:pt>
    <dgm:pt modelId="{39E7B89D-3DE3-4D6E-87F3-C8CA320055BD}" type="sibTrans" cxnId="{43E00437-6069-4FAA-9014-2B6EC6CE6FDC}">
      <dgm:prSet/>
      <dgm:spPr/>
      <dgm:t>
        <a:bodyPr/>
        <a:lstStyle/>
        <a:p>
          <a:endParaRPr lang="en-US"/>
        </a:p>
      </dgm:t>
    </dgm:pt>
    <dgm:pt modelId="{C1920BAB-87CA-4E77-BE35-90B163EF16F1}">
      <dgm:prSet phldrT="[Text]" custT="1"/>
      <dgm:spPr/>
      <dgm:t>
        <a:bodyPr/>
        <a:lstStyle/>
        <a:p>
          <a:r>
            <a:rPr lang="en-US" sz="3600" dirty="0" smtClean="0"/>
            <a:t>Build the Coalition</a:t>
          </a:r>
          <a:endParaRPr lang="en-US" sz="3600" dirty="0"/>
        </a:p>
      </dgm:t>
    </dgm:pt>
    <dgm:pt modelId="{58D40A61-884D-4789-94CD-4ADD300E41A1}" type="parTrans" cxnId="{0E122BF1-57EA-4F71-ACEB-7B57890A6908}">
      <dgm:prSet/>
      <dgm:spPr/>
      <dgm:t>
        <a:bodyPr/>
        <a:lstStyle/>
        <a:p>
          <a:endParaRPr lang="en-US"/>
        </a:p>
      </dgm:t>
    </dgm:pt>
    <dgm:pt modelId="{7DA08270-2394-49B3-B36F-B41B2AF5C816}" type="sibTrans" cxnId="{0E122BF1-57EA-4F71-ACEB-7B57890A6908}">
      <dgm:prSet/>
      <dgm:spPr/>
      <dgm:t>
        <a:bodyPr/>
        <a:lstStyle/>
        <a:p>
          <a:endParaRPr lang="en-US"/>
        </a:p>
      </dgm:t>
    </dgm:pt>
    <dgm:pt modelId="{AB838012-B18D-49D6-81F7-FEC2CBDE56BF}" type="pres">
      <dgm:prSet presAssocID="{9285827D-3FF1-4AE2-A20E-47F94F4C89A0}" presName="Name0" presStyleCnt="0">
        <dgm:presLayoutVars>
          <dgm:chPref val="1"/>
          <dgm:dir/>
          <dgm:animOne val="branch"/>
          <dgm:animLvl val="lvl"/>
          <dgm:resizeHandles val="exact"/>
        </dgm:presLayoutVars>
      </dgm:prSet>
      <dgm:spPr/>
    </dgm:pt>
    <dgm:pt modelId="{335D008F-47C8-454E-BECC-7906795377FF}" type="pres">
      <dgm:prSet presAssocID="{3B5E1BE1-5139-40C8-A704-D75125F24A51}" presName="root1" presStyleCnt="0"/>
      <dgm:spPr/>
    </dgm:pt>
    <dgm:pt modelId="{37F472C2-850D-4D57-A4CA-E0E8EAD5F040}" type="pres">
      <dgm:prSet presAssocID="{3B5E1BE1-5139-40C8-A704-D75125F24A51}" presName="LevelOneTextNode" presStyleLbl="node0" presStyleIdx="0" presStyleCnt="1" custScaleX="146333">
        <dgm:presLayoutVars>
          <dgm:chPref val="3"/>
        </dgm:presLayoutVars>
      </dgm:prSet>
      <dgm:spPr/>
    </dgm:pt>
    <dgm:pt modelId="{A02BC5B5-A595-4422-A658-859E16E9A295}" type="pres">
      <dgm:prSet presAssocID="{3B5E1BE1-5139-40C8-A704-D75125F24A51}" presName="level2hierChild" presStyleCnt="0"/>
      <dgm:spPr/>
    </dgm:pt>
    <dgm:pt modelId="{88E74CFE-3966-4E41-A92B-67219BBA5565}" type="pres">
      <dgm:prSet presAssocID="{28AD98F3-97D0-4FE4-A79D-34D8D5A8D6D0}" presName="conn2-1" presStyleLbl="parChTrans1D2" presStyleIdx="0" presStyleCnt="3"/>
      <dgm:spPr/>
    </dgm:pt>
    <dgm:pt modelId="{CED01CCE-0F82-4AF6-BDD5-6214255EB429}" type="pres">
      <dgm:prSet presAssocID="{28AD98F3-97D0-4FE4-A79D-34D8D5A8D6D0}" presName="connTx" presStyleLbl="parChTrans1D2" presStyleIdx="0" presStyleCnt="3"/>
      <dgm:spPr/>
    </dgm:pt>
    <dgm:pt modelId="{95B9FC55-9728-4616-BD55-21E1013EE062}" type="pres">
      <dgm:prSet presAssocID="{8EED303B-69A0-457A-B72F-A87E0599C2EB}" presName="root2" presStyleCnt="0"/>
      <dgm:spPr/>
    </dgm:pt>
    <dgm:pt modelId="{6B8B1AF9-B135-4832-AEEB-CAC1B8523232}" type="pres">
      <dgm:prSet presAssocID="{8EED303B-69A0-457A-B72F-A87E0599C2EB}" presName="LevelTwoTextNode" presStyleLbl="node2" presStyleIdx="0" presStyleCnt="3" custScaleX="204708" custScaleY="151519">
        <dgm:presLayoutVars>
          <dgm:chPref val="3"/>
        </dgm:presLayoutVars>
      </dgm:prSet>
      <dgm:spPr/>
      <dgm:t>
        <a:bodyPr/>
        <a:lstStyle/>
        <a:p>
          <a:endParaRPr lang="en-US"/>
        </a:p>
      </dgm:t>
    </dgm:pt>
    <dgm:pt modelId="{333AA6F2-F51E-4E9F-85BF-6F5426348D34}" type="pres">
      <dgm:prSet presAssocID="{8EED303B-69A0-457A-B72F-A87E0599C2EB}" presName="level3hierChild" presStyleCnt="0"/>
      <dgm:spPr/>
    </dgm:pt>
    <dgm:pt modelId="{5736DC38-A2D0-4AE8-B26C-9F048B813B2A}" type="pres">
      <dgm:prSet presAssocID="{B65D77D5-DA6A-4556-B1D8-D7CB62E6B883}" presName="conn2-1" presStyleLbl="parChTrans1D2" presStyleIdx="1" presStyleCnt="3"/>
      <dgm:spPr/>
    </dgm:pt>
    <dgm:pt modelId="{3342FD0D-80C3-404A-BE1D-139379FCE18C}" type="pres">
      <dgm:prSet presAssocID="{B65D77D5-DA6A-4556-B1D8-D7CB62E6B883}" presName="connTx" presStyleLbl="parChTrans1D2" presStyleIdx="1" presStyleCnt="3"/>
      <dgm:spPr/>
    </dgm:pt>
    <dgm:pt modelId="{B695C396-01FB-4244-AAD0-91E68D3FB411}" type="pres">
      <dgm:prSet presAssocID="{B2B0FE06-26E3-4A81-BFD1-D91E3A97185F}" presName="root2" presStyleCnt="0"/>
      <dgm:spPr/>
    </dgm:pt>
    <dgm:pt modelId="{EF4962FE-EE5A-4BD2-BB86-A3D3D4CB40D9}" type="pres">
      <dgm:prSet presAssocID="{B2B0FE06-26E3-4A81-BFD1-D91E3A97185F}" presName="LevelTwoTextNode" presStyleLbl="node2" presStyleIdx="1" presStyleCnt="3" custScaleX="205364" custScaleY="141005">
        <dgm:presLayoutVars>
          <dgm:chPref val="3"/>
        </dgm:presLayoutVars>
      </dgm:prSet>
      <dgm:spPr/>
      <dgm:t>
        <a:bodyPr/>
        <a:lstStyle/>
        <a:p>
          <a:endParaRPr lang="en-US"/>
        </a:p>
      </dgm:t>
    </dgm:pt>
    <dgm:pt modelId="{1F6ED95C-82C5-419D-9704-8537FD3FEDC0}" type="pres">
      <dgm:prSet presAssocID="{B2B0FE06-26E3-4A81-BFD1-D91E3A97185F}" presName="level3hierChild" presStyleCnt="0"/>
      <dgm:spPr/>
    </dgm:pt>
    <dgm:pt modelId="{A8721A4D-385F-409A-B1CF-CED7EC921642}" type="pres">
      <dgm:prSet presAssocID="{58D40A61-884D-4789-94CD-4ADD300E41A1}" presName="conn2-1" presStyleLbl="parChTrans1D2" presStyleIdx="2" presStyleCnt="3"/>
      <dgm:spPr/>
    </dgm:pt>
    <dgm:pt modelId="{A6042C2F-FFD0-4B29-9361-48B3BC2769EA}" type="pres">
      <dgm:prSet presAssocID="{58D40A61-884D-4789-94CD-4ADD300E41A1}" presName="connTx" presStyleLbl="parChTrans1D2" presStyleIdx="2" presStyleCnt="3"/>
      <dgm:spPr/>
    </dgm:pt>
    <dgm:pt modelId="{2BF9AD02-B876-4312-904B-6C22448525B5}" type="pres">
      <dgm:prSet presAssocID="{C1920BAB-87CA-4E77-BE35-90B163EF16F1}" presName="root2" presStyleCnt="0"/>
      <dgm:spPr/>
    </dgm:pt>
    <dgm:pt modelId="{76D98FA4-D303-4EF4-BEFB-6B89FDC5B958}" type="pres">
      <dgm:prSet presAssocID="{C1920BAB-87CA-4E77-BE35-90B163EF16F1}" presName="LevelTwoTextNode" presStyleLbl="node2" presStyleIdx="2" presStyleCnt="3" custScaleX="206134" custScaleY="111263">
        <dgm:presLayoutVars>
          <dgm:chPref val="3"/>
        </dgm:presLayoutVars>
      </dgm:prSet>
      <dgm:spPr/>
    </dgm:pt>
    <dgm:pt modelId="{A01744D6-8FC3-400C-8D80-DF687175D0D2}" type="pres">
      <dgm:prSet presAssocID="{C1920BAB-87CA-4E77-BE35-90B163EF16F1}" presName="level3hierChild" presStyleCnt="0"/>
      <dgm:spPr/>
    </dgm:pt>
  </dgm:ptLst>
  <dgm:cxnLst>
    <dgm:cxn modelId="{9F11A16B-EF89-41BA-A630-ED563022825D}" type="presOf" srcId="{28AD98F3-97D0-4FE4-A79D-34D8D5A8D6D0}" destId="{CED01CCE-0F82-4AF6-BDD5-6214255EB429}" srcOrd="1" destOrd="0" presId="urn:microsoft.com/office/officeart/2008/layout/HorizontalMultiLevelHierarchy"/>
    <dgm:cxn modelId="{EC1CF045-A7D5-42A3-B9BC-78EF6A84C0B2}" type="presOf" srcId="{8EED303B-69A0-457A-B72F-A87E0599C2EB}" destId="{6B8B1AF9-B135-4832-AEEB-CAC1B8523232}" srcOrd="0" destOrd="0" presId="urn:microsoft.com/office/officeart/2008/layout/HorizontalMultiLevelHierarchy"/>
    <dgm:cxn modelId="{95D6B012-CA53-433F-8034-4E0B01C96D47}" srcId="{3B5E1BE1-5139-40C8-A704-D75125F24A51}" destId="{8EED303B-69A0-457A-B72F-A87E0599C2EB}" srcOrd="0" destOrd="0" parTransId="{28AD98F3-97D0-4FE4-A79D-34D8D5A8D6D0}" sibTransId="{0F0E0CF3-3DEA-48FF-AC5D-ECC2983FA249}"/>
    <dgm:cxn modelId="{D93B06C6-FAE1-4DC8-AC92-B88B21DFEC42}" type="presOf" srcId="{28AD98F3-97D0-4FE4-A79D-34D8D5A8D6D0}" destId="{88E74CFE-3966-4E41-A92B-67219BBA5565}" srcOrd="0" destOrd="0" presId="urn:microsoft.com/office/officeart/2008/layout/HorizontalMultiLevelHierarchy"/>
    <dgm:cxn modelId="{43E00437-6069-4FAA-9014-2B6EC6CE6FDC}" srcId="{3B5E1BE1-5139-40C8-A704-D75125F24A51}" destId="{B2B0FE06-26E3-4A81-BFD1-D91E3A97185F}" srcOrd="1" destOrd="0" parTransId="{B65D77D5-DA6A-4556-B1D8-D7CB62E6B883}" sibTransId="{39E7B89D-3DE3-4D6E-87F3-C8CA320055BD}"/>
    <dgm:cxn modelId="{F3303B85-E569-4188-9B6C-B7D6D612E80F}" type="presOf" srcId="{B65D77D5-DA6A-4556-B1D8-D7CB62E6B883}" destId="{3342FD0D-80C3-404A-BE1D-139379FCE18C}" srcOrd="1" destOrd="0" presId="urn:microsoft.com/office/officeart/2008/layout/HorizontalMultiLevelHierarchy"/>
    <dgm:cxn modelId="{736EEBCC-4D74-49CA-B0ED-82C994A49D4B}" type="presOf" srcId="{B65D77D5-DA6A-4556-B1D8-D7CB62E6B883}" destId="{5736DC38-A2D0-4AE8-B26C-9F048B813B2A}" srcOrd="0" destOrd="0" presId="urn:microsoft.com/office/officeart/2008/layout/HorizontalMultiLevelHierarchy"/>
    <dgm:cxn modelId="{9D7AD160-6840-4C34-9FF4-583FB4369398}" type="presOf" srcId="{B2B0FE06-26E3-4A81-BFD1-D91E3A97185F}" destId="{EF4962FE-EE5A-4BD2-BB86-A3D3D4CB40D9}" srcOrd="0" destOrd="0" presId="urn:microsoft.com/office/officeart/2008/layout/HorizontalMultiLevelHierarchy"/>
    <dgm:cxn modelId="{0E122BF1-57EA-4F71-ACEB-7B57890A6908}" srcId="{3B5E1BE1-5139-40C8-A704-D75125F24A51}" destId="{C1920BAB-87CA-4E77-BE35-90B163EF16F1}" srcOrd="2" destOrd="0" parTransId="{58D40A61-884D-4789-94CD-4ADD300E41A1}" sibTransId="{7DA08270-2394-49B3-B36F-B41B2AF5C816}"/>
    <dgm:cxn modelId="{45A0B65D-AE64-42B3-AF9F-5D539B5FB6A0}" srcId="{9285827D-3FF1-4AE2-A20E-47F94F4C89A0}" destId="{3B5E1BE1-5139-40C8-A704-D75125F24A51}" srcOrd="0" destOrd="0" parTransId="{C8367E03-F906-4C22-B665-54037B935588}" sibTransId="{91A65B65-EC73-4361-B49D-7F5855393BDA}"/>
    <dgm:cxn modelId="{B97A8051-F9E9-438A-B263-77B171C9E9F6}" type="presOf" srcId="{C1920BAB-87CA-4E77-BE35-90B163EF16F1}" destId="{76D98FA4-D303-4EF4-BEFB-6B89FDC5B958}" srcOrd="0" destOrd="0" presId="urn:microsoft.com/office/officeart/2008/layout/HorizontalMultiLevelHierarchy"/>
    <dgm:cxn modelId="{65998AA7-0719-4FB5-B64F-95FFA653F1A2}" type="presOf" srcId="{58D40A61-884D-4789-94CD-4ADD300E41A1}" destId="{A6042C2F-FFD0-4B29-9361-48B3BC2769EA}" srcOrd="1" destOrd="0" presId="urn:microsoft.com/office/officeart/2008/layout/HorizontalMultiLevelHierarchy"/>
    <dgm:cxn modelId="{A266FE10-982A-45A7-8281-CC50C66C1DE1}" type="presOf" srcId="{58D40A61-884D-4789-94CD-4ADD300E41A1}" destId="{A8721A4D-385F-409A-B1CF-CED7EC921642}" srcOrd="0" destOrd="0" presId="urn:microsoft.com/office/officeart/2008/layout/HorizontalMultiLevelHierarchy"/>
    <dgm:cxn modelId="{DF8748B7-CB1A-4995-A9D2-563E534D1F99}" type="presOf" srcId="{3B5E1BE1-5139-40C8-A704-D75125F24A51}" destId="{37F472C2-850D-4D57-A4CA-E0E8EAD5F040}" srcOrd="0" destOrd="0" presId="urn:microsoft.com/office/officeart/2008/layout/HorizontalMultiLevelHierarchy"/>
    <dgm:cxn modelId="{422D8765-C081-4E12-AE4D-A27F09E771A0}" type="presOf" srcId="{9285827D-3FF1-4AE2-A20E-47F94F4C89A0}" destId="{AB838012-B18D-49D6-81F7-FEC2CBDE56BF}" srcOrd="0" destOrd="0" presId="urn:microsoft.com/office/officeart/2008/layout/HorizontalMultiLevelHierarchy"/>
    <dgm:cxn modelId="{68BBE0B3-E0A7-4CDD-9172-E33D46C42570}" type="presParOf" srcId="{AB838012-B18D-49D6-81F7-FEC2CBDE56BF}" destId="{335D008F-47C8-454E-BECC-7906795377FF}" srcOrd="0" destOrd="0" presId="urn:microsoft.com/office/officeart/2008/layout/HorizontalMultiLevelHierarchy"/>
    <dgm:cxn modelId="{12BCD143-ADD4-41BA-BF97-09528CF6FBFE}" type="presParOf" srcId="{335D008F-47C8-454E-BECC-7906795377FF}" destId="{37F472C2-850D-4D57-A4CA-E0E8EAD5F040}" srcOrd="0" destOrd="0" presId="urn:microsoft.com/office/officeart/2008/layout/HorizontalMultiLevelHierarchy"/>
    <dgm:cxn modelId="{334E7B46-35A9-4C1A-AB71-33E0161C8FD1}" type="presParOf" srcId="{335D008F-47C8-454E-BECC-7906795377FF}" destId="{A02BC5B5-A595-4422-A658-859E16E9A295}" srcOrd="1" destOrd="0" presId="urn:microsoft.com/office/officeart/2008/layout/HorizontalMultiLevelHierarchy"/>
    <dgm:cxn modelId="{768A4307-7ED7-4699-AAD6-A582904CDC92}" type="presParOf" srcId="{A02BC5B5-A595-4422-A658-859E16E9A295}" destId="{88E74CFE-3966-4E41-A92B-67219BBA5565}" srcOrd="0" destOrd="0" presId="urn:microsoft.com/office/officeart/2008/layout/HorizontalMultiLevelHierarchy"/>
    <dgm:cxn modelId="{2BD5183B-06DA-445D-A479-C75D9844EE29}" type="presParOf" srcId="{88E74CFE-3966-4E41-A92B-67219BBA5565}" destId="{CED01CCE-0F82-4AF6-BDD5-6214255EB429}" srcOrd="0" destOrd="0" presId="urn:microsoft.com/office/officeart/2008/layout/HorizontalMultiLevelHierarchy"/>
    <dgm:cxn modelId="{C40BC7A5-1D56-4376-B22F-A888BB7CB61B}" type="presParOf" srcId="{A02BC5B5-A595-4422-A658-859E16E9A295}" destId="{95B9FC55-9728-4616-BD55-21E1013EE062}" srcOrd="1" destOrd="0" presId="urn:microsoft.com/office/officeart/2008/layout/HorizontalMultiLevelHierarchy"/>
    <dgm:cxn modelId="{250D468D-C313-45C6-8390-288A0AA5D971}" type="presParOf" srcId="{95B9FC55-9728-4616-BD55-21E1013EE062}" destId="{6B8B1AF9-B135-4832-AEEB-CAC1B8523232}" srcOrd="0" destOrd="0" presId="urn:microsoft.com/office/officeart/2008/layout/HorizontalMultiLevelHierarchy"/>
    <dgm:cxn modelId="{B0C33D43-3916-4F5F-BD72-F28C615CEEAF}" type="presParOf" srcId="{95B9FC55-9728-4616-BD55-21E1013EE062}" destId="{333AA6F2-F51E-4E9F-85BF-6F5426348D34}" srcOrd="1" destOrd="0" presId="urn:microsoft.com/office/officeart/2008/layout/HorizontalMultiLevelHierarchy"/>
    <dgm:cxn modelId="{79BDE9FD-BDF2-4BF0-B32B-5303DB0BCBF8}" type="presParOf" srcId="{A02BC5B5-A595-4422-A658-859E16E9A295}" destId="{5736DC38-A2D0-4AE8-B26C-9F048B813B2A}" srcOrd="2" destOrd="0" presId="urn:microsoft.com/office/officeart/2008/layout/HorizontalMultiLevelHierarchy"/>
    <dgm:cxn modelId="{FB9750B1-84C3-4DD9-AA9D-A5718D65011D}" type="presParOf" srcId="{5736DC38-A2D0-4AE8-B26C-9F048B813B2A}" destId="{3342FD0D-80C3-404A-BE1D-139379FCE18C}" srcOrd="0" destOrd="0" presId="urn:microsoft.com/office/officeart/2008/layout/HorizontalMultiLevelHierarchy"/>
    <dgm:cxn modelId="{B9EF2754-ACDA-4137-A819-F56E1FAE221A}" type="presParOf" srcId="{A02BC5B5-A595-4422-A658-859E16E9A295}" destId="{B695C396-01FB-4244-AAD0-91E68D3FB411}" srcOrd="3" destOrd="0" presId="urn:microsoft.com/office/officeart/2008/layout/HorizontalMultiLevelHierarchy"/>
    <dgm:cxn modelId="{B6C0E43E-8D65-476A-90DC-438A50F94904}" type="presParOf" srcId="{B695C396-01FB-4244-AAD0-91E68D3FB411}" destId="{EF4962FE-EE5A-4BD2-BB86-A3D3D4CB40D9}" srcOrd="0" destOrd="0" presId="urn:microsoft.com/office/officeart/2008/layout/HorizontalMultiLevelHierarchy"/>
    <dgm:cxn modelId="{0EE47CAF-FC0B-41C5-9631-9CEADA669051}" type="presParOf" srcId="{B695C396-01FB-4244-AAD0-91E68D3FB411}" destId="{1F6ED95C-82C5-419D-9704-8537FD3FEDC0}" srcOrd="1" destOrd="0" presId="urn:microsoft.com/office/officeart/2008/layout/HorizontalMultiLevelHierarchy"/>
    <dgm:cxn modelId="{6514A5BC-7676-423B-A712-0327F844A8EA}" type="presParOf" srcId="{A02BC5B5-A595-4422-A658-859E16E9A295}" destId="{A8721A4D-385F-409A-B1CF-CED7EC921642}" srcOrd="4" destOrd="0" presId="urn:microsoft.com/office/officeart/2008/layout/HorizontalMultiLevelHierarchy"/>
    <dgm:cxn modelId="{1465D17D-FDBB-4784-B65F-1CBD0A486E45}" type="presParOf" srcId="{A8721A4D-385F-409A-B1CF-CED7EC921642}" destId="{A6042C2F-FFD0-4B29-9361-48B3BC2769EA}" srcOrd="0" destOrd="0" presId="urn:microsoft.com/office/officeart/2008/layout/HorizontalMultiLevelHierarchy"/>
    <dgm:cxn modelId="{A3423AC3-5FE6-461F-ACBC-31473CC24E52}" type="presParOf" srcId="{A02BC5B5-A595-4422-A658-859E16E9A295}" destId="{2BF9AD02-B876-4312-904B-6C22448525B5}" srcOrd="5" destOrd="0" presId="urn:microsoft.com/office/officeart/2008/layout/HorizontalMultiLevelHierarchy"/>
    <dgm:cxn modelId="{15DE37A3-0C5E-45E2-8CA4-5352D2E5AB81}" type="presParOf" srcId="{2BF9AD02-B876-4312-904B-6C22448525B5}" destId="{76D98FA4-D303-4EF4-BEFB-6B89FDC5B958}" srcOrd="0" destOrd="0" presId="urn:microsoft.com/office/officeart/2008/layout/HorizontalMultiLevelHierarchy"/>
    <dgm:cxn modelId="{50F388F9-8729-4BA5-B889-3014D4868491}" type="presParOf" srcId="{2BF9AD02-B876-4312-904B-6C22448525B5}" destId="{A01744D6-8FC3-400C-8D80-DF687175D0D2}"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9BD548-488D-4036-86F8-367A5D84276A}"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00F2492A-5437-4DAC-97AB-A399E9C11F5B}">
      <dgm:prSet phldrT="[Text]" custT="1"/>
      <dgm:spPr/>
      <dgm:t>
        <a:bodyPr/>
        <a:lstStyle/>
        <a:p>
          <a:r>
            <a:rPr lang="en-US" sz="3200" dirty="0" smtClean="0"/>
            <a:t>Completed </a:t>
          </a:r>
          <a:r>
            <a:rPr lang="en-US" sz="3200" dirty="0" smtClean="0"/>
            <a:t>OA Action </a:t>
          </a:r>
          <a:r>
            <a:rPr lang="en-US" sz="3200" dirty="0" smtClean="0"/>
            <a:t>Plans</a:t>
          </a:r>
          <a:endParaRPr lang="en-US" sz="3200" dirty="0"/>
        </a:p>
      </dgm:t>
    </dgm:pt>
    <dgm:pt modelId="{FB56B2E1-F8EC-49CE-8A86-ADF62EFAE712}" type="parTrans" cxnId="{36787135-228C-4C84-93A5-550B6CCEB973}">
      <dgm:prSet/>
      <dgm:spPr/>
      <dgm:t>
        <a:bodyPr/>
        <a:lstStyle/>
        <a:p>
          <a:endParaRPr lang="en-US"/>
        </a:p>
      </dgm:t>
    </dgm:pt>
    <dgm:pt modelId="{2E6A6FB4-1334-482D-BA11-9496350FD2F6}" type="sibTrans" cxnId="{36787135-228C-4C84-93A5-550B6CCEB973}">
      <dgm:prSet/>
      <dgm:spPr/>
      <dgm:t>
        <a:bodyPr/>
        <a:lstStyle/>
        <a:p>
          <a:endParaRPr lang="en-US"/>
        </a:p>
      </dgm:t>
    </dgm:pt>
    <dgm:pt modelId="{0A8F93D9-2395-4C1C-8B91-C9867385ED4C}">
      <dgm:prSet phldrT="[Text]" custT="1"/>
      <dgm:spPr/>
      <dgm:t>
        <a:bodyPr/>
        <a:lstStyle/>
        <a:p>
          <a:r>
            <a:rPr lang="en-US" sz="3200" dirty="0" smtClean="0"/>
            <a:t>New Zealand</a:t>
          </a:r>
          <a:endParaRPr lang="en-US" sz="3200" dirty="0"/>
        </a:p>
      </dgm:t>
    </dgm:pt>
    <dgm:pt modelId="{29BD13BB-6286-4428-8154-B934C528A7B1}" type="parTrans" cxnId="{997078FD-21BB-4A51-BDE8-62C82611C62F}">
      <dgm:prSet/>
      <dgm:spPr/>
      <dgm:t>
        <a:bodyPr/>
        <a:lstStyle/>
        <a:p>
          <a:endParaRPr lang="en-US"/>
        </a:p>
      </dgm:t>
    </dgm:pt>
    <dgm:pt modelId="{ABD29BFA-867D-44D7-9EEF-03C672EE1F69}" type="sibTrans" cxnId="{997078FD-21BB-4A51-BDE8-62C82611C62F}">
      <dgm:prSet/>
      <dgm:spPr/>
      <dgm:t>
        <a:bodyPr/>
        <a:lstStyle/>
        <a:p>
          <a:endParaRPr lang="en-US"/>
        </a:p>
      </dgm:t>
    </dgm:pt>
    <dgm:pt modelId="{37E013C4-803E-46DE-B7CD-DB7B711C1B5E}">
      <dgm:prSet phldrT="[Text]" custT="1"/>
      <dgm:spPr/>
      <dgm:t>
        <a:bodyPr/>
        <a:lstStyle/>
        <a:p>
          <a:pPr algn="r"/>
          <a:r>
            <a:rPr lang="en-US" sz="3200" dirty="0" smtClean="0"/>
            <a:t>Washington</a:t>
          </a:r>
          <a:endParaRPr lang="en-US" sz="3200" dirty="0"/>
        </a:p>
      </dgm:t>
    </dgm:pt>
    <dgm:pt modelId="{CF51F6F7-AF61-4912-90E4-02DA27FD8D25}" type="parTrans" cxnId="{38BAC6B4-1490-405D-BAE8-71E932672C95}">
      <dgm:prSet/>
      <dgm:spPr/>
      <dgm:t>
        <a:bodyPr/>
        <a:lstStyle/>
        <a:p>
          <a:endParaRPr lang="en-US"/>
        </a:p>
      </dgm:t>
    </dgm:pt>
    <dgm:pt modelId="{7E5AF8FF-32A5-4B40-888B-205F1E04929D}" type="sibTrans" cxnId="{38BAC6B4-1490-405D-BAE8-71E932672C95}">
      <dgm:prSet/>
      <dgm:spPr/>
      <dgm:t>
        <a:bodyPr/>
        <a:lstStyle/>
        <a:p>
          <a:endParaRPr lang="en-US"/>
        </a:p>
      </dgm:t>
    </dgm:pt>
    <dgm:pt modelId="{0FDC0278-8D16-440B-9D62-FF2A15D97775}">
      <dgm:prSet phldrT="[Text]" custT="1"/>
      <dgm:spPr/>
      <dgm:t>
        <a:bodyPr/>
        <a:lstStyle/>
        <a:p>
          <a:pPr algn="r"/>
          <a:r>
            <a:rPr lang="en-US" sz="3200" dirty="0" smtClean="0"/>
            <a:t>California</a:t>
          </a:r>
          <a:endParaRPr lang="en-US" sz="3200" dirty="0"/>
        </a:p>
      </dgm:t>
    </dgm:pt>
    <dgm:pt modelId="{CE1B0F59-CEB1-403F-9054-E8F363062145}" type="sibTrans" cxnId="{5E14B4D4-419C-4D80-BE6C-DFBA43C9E4E3}">
      <dgm:prSet/>
      <dgm:spPr/>
      <dgm:t>
        <a:bodyPr/>
        <a:lstStyle/>
        <a:p>
          <a:endParaRPr lang="en-US"/>
        </a:p>
      </dgm:t>
    </dgm:pt>
    <dgm:pt modelId="{D706FB81-8176-4693-B99F-2C728F535409}" type="parTrans" cxnId="{5E14B4D4-419C-4D80-BE6C-DFBA43C9E4E3}">
      <dgm:prSet/>
      <dgm:spPr/>
      <dgm:t>
        <a:bodyPr/>
        <a:lstStyle/>
        <a:p>
          <a:endParaRPr lang="en-US"/>
        </a:p>
      </dgm:t>
    </dgm:pt>
    <dgm:pt modelId="{E4DEE652-5BD8-45C6-9EA8-6BA1B2F33738}" type="pres">
      <dgm:prSet presAssocID="{B09BD548-488D-4036-86F8-367A5D84276A}" presName="Name0" presStyleCnt="0">
        <dgm:presLayoutVars>
          <dgm:chMax val="1"/>
          <dgm:chPref val="1"/>
          <dgm:dir/>
          <dgm:resizeHandles/>
        </dgm:presLayoutVars>
      </dgm:prSet>
      <dgm:spPr/>
      <dgm:t>
        <a:bodyPr/>
        <a:lstStyle/>
        <a:p>
          <a:endParaRPr lang="en-US"/>
        </a:p>
      </dgm:t>
    </dgm:pt>
    <dgm:pt modelId="{C9F7F917-336C-4C61-B137-8F86EC397AF6}" type="pres">
      <dgm:prSet presAssocID="{00F2492A-5437-4DAC-97AB-A399E9C11F5B}" presName="Parent" presStyleLbl="node1" presStyleIdx="0" presStyleCnt="2" custScaleX="142738" custScaleY="140845" custLinFactNeighborX="-17489" custLinFactNeighborY="-486">
        <dgm:presLayoutVars>
          <dgm:chMax val="4"/>
          <dgm:chPref val="3"/>
        </dgm:presLayoutVars>
      </dgm:prSet>
      <dgm:spPr/>
      <dgm:t>
        <a:bodyPr/>
        <a:lstStyle/>
        <a:p>
          <a:endParaRPr lang="en-US"/>
        </a:p>
      </dgm:t>
    </dgm:pt>
    <dgm:pt modelId="{2C07EC6D-62F2-46EC-911C-61947FC56446}" type="pres">
      <dgm:prSet presAssocID="{0FDC0278-8D16-440B-9D62-FF2A15D97775}" presName="Accent" presStyleLbl="node1" presStyleIdx="1" presStyleCnt="2"/>
      <dgm:spPr/>
    </dgm:pt>
    <dgm:pt modelId="{83C57EA7-8B06-46EE-B270-31AE3B51237C}" type="pres">
      <dgm:prSet presAssocID="{0FDC0278-8D16-440B-9D62-FF2A15D97775}" presName="Image1" presStyleLbl="fgImgPlace1" presStyleIdx="0" presStyleCnt="3" custScaleX="100000" custScaleY="100000"/>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dgm:spPr>
    </dgm:pt>
    <dgm:pt modelId="{77C08391-6EFB-4496-BE3E-B58EE3917DE8}" type="pres">
      <dgm:prSet presAssocID="{0FDC0278-8D16-440B-9D62-FF2A15D97775}" presName="Child1" presStyleLbl="revTx" presStyleIdx="0" presStyleCnt="3" custScaleX="120863">
        <dgm:presLayoutVars>
          <dgm:chMax val="0"/>
          <dgm:chPref val="0"/>
          <dgm:bulletEnabled val="1"/>
        </dgm:presLayoutVars>
      </dgm:prSet>
      <dgm:spPr/>
      <dgm:t>
        <a:bodyPr/>
        <a:lstStyle/>
        <a:p>
          <a:endParaRPr lang="en-US"/>
        </a:p>
      </dgm:t>
    </dgm:pt>
    <dgm:pt modelId="{C64C3CC3-54D4-42F1-9665-973675315865}" type="pres">
      <dgm:prSet presAssocID="{0A8F93D9-2395-4C1C-8B91-C9867385ED4C}" presName="Image2" presStyleCnt="0"/>
      <dgm:spPr/>
    </dgm:pt>
    <dgm:pt modelId="{D8E5BE54-FF62-4C09-B108-F55B0D1C2B46}" type="pres">
      <dgm:prSet presAssocID="{0A8F93D9-2395-4C1C-8B91-C9867385ED4C}" presName="Image" presStyleLbl="fgImgPlace1" presStyleIdx="1" presStyleCnt="3" custLinFactNeighborX="-907" custLinFactNeighborY="907"/>
      <dgm:spPr>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dgm:spPr>
    </dgm:pt>
    <dgm:pt modelId="{027CBDBA-1F96-4A10-87FE-160F70A076ED}" type="pres">
      <dgm:prSet presAssocID="{0A8F93D9-2395-4C1C-8B91-C9867385ED4C}" presName="Child2" presStyleLbl="revTx" presStyleIdx="1" presStyleCnt="3">
        <dgm:presLayoutVars>
          <dgm:chMax val="0"/>
          <dgm:chPref val="0"/>
          <dgm:bulletEnabled val="1"/>
        </dgm:presLayoutVars>
      </dgm:prSet>
      <dgm:spPr/>
      <dgm:t>
        <a:bodyPr/>
        <a:lstStyle/>
        <a:p>
          <a:endParaRPr lang="en-US"/>
        </a:p>
      </dgm:t>
    </dgm:pt>
    <dgm:pt modelId="{4177CEA9-535E-44B0-8BAA-4F3D7EFA2141}" type="pres">
      <dgm:prSet presAssocID="{37E013C4-803E-46DE-B7CD-DB7B711C1B5E}" presName="Image3" presStyleCnt="0"/>
      <dgm:spPr/>
    </dgm:pt>
    <dgm:pt modelId="{59614CE0-30AD-49D4-BA42-9E99AE7A0FC6}" type="pres">
      <dgm:prSet presAssocID="{37E013C4-803E-46DE-B7CD-DB7B711C1B5E}"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pt>
    <dgm:pt modelId="{BEA484A2-3A99-47F7-B931-A6CED698DD44}" type="pres">
      <dgm:prSet presAssocID="{37E013C4-803E-46DE-B7CD-DB7B711C1B5E}" presName="Child3" presStyleLbl="revTx" presStyleIdx="2" presStyleCnt="3" custScaleX="169864" custLinFactNeighborX="23035" custLinFactNeighborY="2810">
        <dgm:presLayoutVars>
          <dgm:chMax val="0"/>
          <dgm:chPref val="0"/>
          <dgm:bulletEnabled val="1"/>
        </dgm:presLayoutVars>
      </dgm:prSet>
      <dgm:spPr/>
      <dgm:t>
        <a:bodyPr/>
        <a:lstStyle/>
        <a:p>
          <a:endParaRPr lang="en-US"/>
        </a:p>
      </dgm:t>
    </dgm:pt>
  </dgm:ptLst>
  <dgm:cxnLst>
    <dgm:cxn modelId="{36787135-228C-4C84-93A5-550B6CCEB973}" srcId="{B09BD548-488D-4036-86F8-367A5D84276A}" destId="{00F2492A-5437-4DAC-97AB-A399E9C11F5B}" srcOrd="0" destOrd="0" parTransId="{FB56B2E1-F8EC-49CE-8A86-ADF62EFAE712}" sibTransId="{2E6A6FB4-1334-482D-BA11-9496350FD2F6}"/>
    <dgm:cxn modelId="{800932E8-1300-466C-8D55-4C1E97D757BD}" type="presOf" srcId="{0FDC0278-8D16-440B-9D62-FF2A15D97775}" destId="{77C08391-6EFB-4496-BE3E-B58EE3917DE8}" srcOrd="0" destOrd="0" presId="urn:microsoft.com/office/officeart/2011/layout/RadialPictureList"/>
    <dgm:cxn modelId="{997078FD-21BB-4A51-BDE8-62C82611C62F}" srcId="{00F2492A-5437-4DAC-97AB-A399E9C11F5B}" destId="{0A8F93D9-2395-4C1C-8B91-C9867385ED4C}" srcOrd="1" destOrd="0" parTransId="{29BD13BB-6286-4428-8154-B934C528A7B1}" sibTransId="{ABD29BFA-867D-44D7-9EEF-03C672EE1F69}"/>
    <dgm:cxn modelId="{9372FF51-7B6B-459D-8163-2B18D4AA6AE5}" type="presOf" srcId="{B09BD548-488D-4036-86F8-367A5D84276A}" destId="{E4DEE652-5BD8-45C6-9EA8-6BA1B2F33738}" srcOrd="0" destOrd="0" presId="urn:microsoft.com/office/officeart/2011/layout/RadialPictureList"/>
    <dgm:cxn modelId="{ECAACF0D-CB28-4129-B61B-3F55B0782449}" type="presOf" srcId="{0A8F93D9-2395-4C1C-8B91-C9867385ED4C}" destId="{027CBDBA-1F96-4A10-87FE-160F70A076ED}" srcOrd="0" destOrd="0" presId="urn:microsoft.com/office/officeart/2011/layout/RadialPictureList"/>
    <dgm:cxn modelId="{38BAC6B4-1490-405D-BAE8-71E932672C95}" srcId="{00F2492A-5437-4DAC-97AB-A399E9C11F5B}" destId="{37E013C4-803E-46DE-B7CD-DB7B711C1B5E}" srcOrd="2" destOrd="0" parTransId="{CF51F6F7-AF61-4912-90E4-02DA27FD8D25}" sibTransId="{7E5AF8FF-32A5-4B40-888B-205F1E04929D}"/>
    <dgm:cxn modelId="{BFCDDFCA-BF06-4EE3-AA93-094127CFF2F1}" type="presOf" srcId="{00F2492A-5437-4DAC-97AB-A399E9C11F5B}" destId="{C9F7F917-336C-4C61-B137-8F86EC397AF6}" srcOrd="0" destOrd="0" presId="urn:microsoft.com/office/officeart/2011/layout/RadialPictureList"/>
    <dgm:cxn modelId="{5E14B4D4-419C-4D80-BE6C-DFBA43C9E4E3}" srcId="{00F2492A-5437-4DAC-97AB-A399E9C11F5B}" destId="{0FDC0278-8D16-440B-9D62-FF2A15D97775}" srcOrd="0" destOrd="0" parTransId="{D706FB81-8176-4693-B99F-2C728F535409}" sibTransId="{CE1B0F59-CEB1-403F-9054-E8F363062145}"/>
    <dgm:cxn modelId="{6F2F7F06-70EC-4C9C-991E-B79DF881BFAE}" type="presOf" srcId="{37E013C4-803E-46DE-B7CD-DB7B711C1B5E}" destId="{BEA484A2-3A99-47F7-B931-A6CED698DD44}" srcOrd="0" destOrd="0" presId="urn:microsoft.com/office/officeart/2011/layout/RadialPictureList"/>
    <dgm:cxn modelId="{A604A55D-40F9-4013-BB97-BC7544950FC2}" type="presParOf" srcId="{E4DEE652-5BD8-45C6-9EA8-6BA1B2F33738}" destId="{C9F7F917-336C-4C61-B137-8F86EC397AF6}" srcOrd="0" destOrd="0" presId="urn:microsoft.com/office/officeart/2011/layout/RadialPictureList"/>
    <dgm:cxn modelId="{E6C27DF1-00B1-40FD-88F3-4339CDB3EB94}" type="presParOf" srcId="{E4DEE652-5BD8-45C6-9EA8-6BA1B2F33738}" destId="{2C07EC6D-62F2-46EC-911C-61947FC56446}" srcOrd="1" destOrd="0" presId="urn:microsoft.com/office/officeart/2011/layout/RadialPictureList"/>
    <dgm:cxn modelId="{4EFAD7BD-DE71-4F6B-B8D4-8656BEB7C997}" type="presParOf" srcId="{E4DEE652-5BD8-45C6-9EA8-6BA1B2F33738}" destId="{83C57EA7-8B06-46EE-B270-31AE3B51237C}" srcOrd="2" destOrd="0" presId="urn:microsoft.com/office/officeart/2011/layout/RadialPictureList"/>
    <dgm:cxn modelId="{FD599FE1-38D0-4659-BE31-7B6DD876E416}" type="presParOf" srcId="{E4DEE652-5BD8-45C6-9EA8-6BA1B2F33738}" destId="{77C08391-6EFB-4496-BE3E-B58EE3917DE8}" srcOrd="3" destOrd="0" presId="urn:microsoft.com/office/officeart/2011/layout/RadialPictureList"/>
    <dgm:cxn modelId="{F14E81C0-D61C-4C1D-B37F-68A27854AC23}" type="presParOf" srcId="{E4DEE652-5BD8-45C6-9EA8-6BA1B2F33738}" destId="{C64C3CC3-54D4-42F1-9665-973675315865}" srcOrd="4" destOrd="0" presId="urn:microsoft.com/office/officeart/2011/layout/RadialPictureList"/>
    <dgm:cxn modelId="{DF46E357-70FA-49D4-8302-C5D4368D926A}" type="presParOf" srcId="{C64C3CC3-54D4-42F1-9665-973675315865}" destId="{D8E5BE54-FF62-4C09-B108-F55B0D1C2B46}" srcOrd="0" destOrd="0" presId="urn:microsoft.com/office/officeart/2011/layout/RadialPictureList"/>
    <dgm:cxn modelId="{CF6BD827-C01E-4C54-BB07-A00EE6E5CA83}" type="presParOf" srcId="{E4DEE652-5BD8-45C6-9EA8-6BA1B2F33738}" destId="{027CBDBA-1F96-4A10-87FE-160F70A076ED}" srcOrd="5" destOrd="0" presId="urn:microsoft.com/office/officeart/2011/layout/RadialPictureList"/>
    <dgm:cxn modelId="{FBAE29AE-02CC-4110-8EFB-49CCD7CD700D}" type="presParOf" srcId="{E4DEE652-5BD8-45C6-9EA8-6BA1B2F33738}" destId="{4177CEA9-535E-44B0-8BAA-4F3D7EFA2141}" srcOrd="6" destOrd="0" presId="urn:microsoft.com/office/officeart/2011/layout/RadialPictureList"/>
    <dgm:cxn modelId="{F528BE95-B114-4EB5-AB63-B57F502B5A35}" type="presParOf" srcId="{4177CEA9-535E-44B0-8BAA-4F3D7EFA2141}" destId="{59614CE0-30AD-49D4-BA42-9E99AE7A0FC6}" srcOrd="0" destOrd="0" presId="urn:microsoft.com/office/officeart/2011/layout/RadialPictureList"/>
    <dgm:cxn modelId="{47ABAC7A-521B-41C4-955A-39DC12A87E41}" type="presParOf" srcId="{E4DEE652-5BD8-45C6-9EA8-6BA1B2F33738}" destId="{BEA484A2-3A99-47F7-B931-A6CED698DD44}" srcOrd="7"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B24907-DD50-438F-9F7D-0760C705E23D}"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A556A835-E218-481E-BF74-0CD80FFC42CE}">
      <dgm:prSet phldrT="[Text]" custT="1"/>
      <dgm:spPr/>
      <dgm:t>
        <a:bodyPr/>
        <a:lstStyle/>
        <a:p>
          <a:r>
            <a:rPr lang="en-US" sz="1800" dirty="0" smtClean="0"/>
            <a:t>Members Create </a:t>
          </a:r>
          <a:r>
            <a:rPr lang="en-US" sz="1800" dirty="0" smtClean="0"/>
            <a:t>OA Action Plans</a:t>
          </a:r>
        </a:p>
        <a:p>
          <a:r>
            <a:rPr lang="en-US" sz="1800" dirty="0" smtClean="0"/>
            <a:t>(e.g. NDCs)</a:t>
          </a:r>
          <a:endParaRPr lang="en-US" sz="1800" dirty="0"/>
        </a:p>
      </dgm:t>
    </dgm:pt>
    <dgm:pt modelId="{DBF495E1-5296-40F0-898A-84BC7210E1E6}" type="parTrans" cxnId="{078A08BB-37E2-409E-A8D6-2EE619EC850C}">
      <dgm:prSet/>
      <dgm:spPr/>
      <dgm:t>
        <a:bodyPr/>
        <a:lstStyle/>
        <a:p>
          <a:endParaRPr lang="en-US"/>
        </a:p>
      </dgm:t>
    </dgm:pt>
    <dgm:pt modelId="{6D545CEC-5316-4EF4-ADF3-88311C17D44D}" type="sibTrans" cxnId="{078A08BB-37E2-409E-A8D6-2EE619EC850C}">
      <dgm:prSet/>
      <dgm:spPr/>
      <dgm:t>
        <a:bodyPr/>
        <a:lstStyle/>
        <a:p>
          <a:endParaRPr lang="en-US"/>
        </a:p>
      </dgm:t>
    </dgm:pt>
    <dgm:pt modelId="{F5443F5B-FAE3-4C8C-8ABB-8FFCFC602DC1}">
      <dgm:prSet phldrT="[Text]" custT="1"/>
      <dgm:spPr/>
      <dgm:t>
        <a:bodyPr/>
        <a:lstStyle/>
        <a:p>
          <a:r>
            <a:rPr lang="en-US" sz="1800" dirty="0" smtClean="0"/>
            <a:t>International Commitments (SDG 14.3, Our Oceans)</a:t>
          </a:r>
          <a:endParaRPr lang="en-US" sz="1800" dirty="0"/>
        </a:p>
      </dgm:t>
    </dgm:pt>
    <dgm:pt modelId="{8307C330-1DF0-410E-B6D7-C4792EADBD75}" type="parTrans" cxnId="{F470A7FF-138D-46B2-883B-62E7125FCF65}">
      <dgm:prSet/>
      <dgm:spPr/>
      <dgm:t>
        <a:bodyPr/>
        <a:lstStyle/>
        <a:p>
          <a:endParaRPr lang="en-US"/>
        </a:p>
      </dgm:t>
    </dgm:pt>
    <dgm:pt modelId="{113761EB-CC2C-46E9-A43B-7B3E4858B02A}" type="sibTrans" cxnId="{F470A7FF-138D-46B2-883B-62E7125FCF65}">
      <dgm:prSet/>
      <dgm:spPr/>
      <dgm:t>
        <a:bodyPr/>
        <a:lstStyle/>
        <a:p>
          <a:endParaRPr lang="en-US"/>
        </a:p>
      </dgm:t>
    </dgm:pt>
    <dgm:pt modelId="{AD8AA179-D49B-4C85-A887-4E243BB5FEE0}">
      <dgm:prSet phldrT="[Text]" custT="1"/>
      <dgm:spPr/>
      <dgm:t>
        <a:bodyPr/>
        <a:lstStyle/>
        <a:p>
          <a:r>
            <a:rPr lang="en-US" sz="1800" dirty="0" smtClean="0"/>
            <a:t>Showcase Individual Action Plans</a:t>
          </a:r>
          <a:endParaRPr lang="en-US" sz="1800" dirty="0"/>
        </a:p>
      </dgm:t>
    </dgm:pt>
    <dgm:pt modelId="{7C40FB4D-3CB5-4860-A9EE-C5D51D79441B}" type="parTrans" cxnId="{7D6304E5-F22A-47F6-A6EF-6E8954FC1B35}">
      <dgm:prSet/>
      <dgm:spPr/>
      <dgm:t>
        <a:bodyPr/>
        <a:lstStyle/>
        <a:p>
          <a:endParaRPr lang="en-US"/>
        </a:p>
      </dgm:t>
    </dgm:pt>
    <dgm:pt modelId="{21D8B69D-0668-412C-B743-CE55B2F557D6}" type="sibTrans" cxnId="{7D6304E5-F22A-47F6-A6EF-6E8954FC1B35}">
      <dgm:prSet/>
      <dgm:spPr/>
      <dgm:t>
        <a:bodyPr/>
        <a:lstStyle/>
        <a:p>
          <a:endParaRPr lang="en-US"/>
        </a:p>
      </dgm:t>
    </dgm:pt>
    <dgm:pt modelId="{FA028CB0-B712-4A77-A3B2-C458DAF03625}">
      <dgm:prSet phldrT="[Text]" custT="1"/>
      <dgm:spPr/>
      <dgm:t>
        <a:bodyPr/>
        <a:lstStyle/>
        <a:p>
          <a:r>
            <a:rPr lang="en-US" sz="2800" b="0" dirty="0" smtClean="0"/>
            <a:t>Meet OA Alliance Objectives:</a:t>
          </a:r>
        </a:p>
        <a:p>
          <a:r>
            <a:rPr lang="en-US" sz="2800" b="0" dirty="0" smtClean="0"/>
            <a:t>20 </a:t>
          </a:r>
          <a:r>
            <a:rPr lang="en-US" sz="2800" b="0" dirty="0" smtClean="0"/>
            <a:t>Action Plans by </a:t>
          </a:r>
          <a:r>
            <a:rPr lang="en-US" sz="2800" b="0" dirty="0" smtClean="0"/>
            <a:t>Dec. 2019</a:t>
          </a:r>
        </a:p>
      </dgm:t>
    </dgm:pt>
    <dgm:pt modelId="{9B1D5F12-FB50-4E23-896E-9368E478D59F}" type="parTrans" cxnId="{45128B62-7DA2-4CAE-AE52-F43A5CF171EE}">
      <dgm:prSet/>
      <dgm:spPr/>
      <dgm:t>
        <a:bodyPr/>
        <a:lstStyle/>
        <a:p>
          <a:endParaRPr lang="en-US"/>
        </a:p>
      </dgm:t>
    </dgm:pt>
    <dgm:pt modelId="{4C48D188-6C9C-4C92-A98A-DEB5EEEBC96F}" type="sibTrans" cxnId="{45128B62-7DA2-4CAE-AE52-F43A5CF171EE}">
      <dgm:prSet/>
      <dgm:spPr/>
      <dgm:t>
        <a:bodyPr/>
        <a:lstStyle/>
        <a:p>
          <a:endParaRPr lang="en-US"/>
        </a:p>
      </dgm:t>
    </dgm:pt>
    <dgm:pt modelId="{C7551B2B-9E88-4CC6-BBFC-38A8CA70FD74}" type="pres">
      <dgm:prSet presAssocID="{D7B24907-DD50-438F-9F7D-0760C705E23D}" presName="Name0" presStyleCnt="0">
        <dgm:presLayoutVars>
          <dgm:chMax val="4"/>
          <dgm:resizeHandles val="exact"/>
        </dgm:presLayoutVars>
      </dgm:prSet>
      <dgm:spPr/>
      <dgm:t>
        <a:bodyPr/>
        <a:lstStyle/>
        <a:p>
          <a:endParaRPr lang="en-US"/>
        </a:p>
      </dgm:t>
    </dgm:pt>
    <dgm:pt modelId="{61CEDE0C-6322-4E76-AA1E-1F0F2976BC8B}" type="pres">
      <dgm:prSet presAssocID="{D7B24907-DD50-438F-9F7D-0760C705E23D}" presName="ellipse" presStyleLbl="trBgShp" presStyleIdx="0" presStyleCnt="1" custScaleX="117031" custScaleY="129727" custLinFactNeighborX="10939" custLinFactNeighborY="-28862"/>
      <dgm:spPr/>
    </dgm:pt>
    <dgm:pt modelId="{BBD12A1B-1BBF-4F0B-98DE-51885A407FB9}" type="pres">
      <dgm:prSet presAssocID="{D7B24907-DD50-438F-9F7D-0760C705E23D}" presName="arrow1" presStyleLbl="fgShp" presStyleIdx="0" presStyleCnt="1" custLinFactNeighborX="53902" custLinFactNeighborY="37040"/>
      <dgm:spPr>
        <a:solidFill>
          <a:schemeClr val="accent1"/>
        </a:solidFill>
      </dgm:spPr>
      <dgm:t>
        <a:bodyPr/>
        <a:lstStyle/>
        <a:p>
          <a:endParaRPr lang="en-US"/>
        </a:p>
      </dgm:t>
    </dgm:pt>
    <dgm:pt modelId="{662C78E5-FE89-4EF8-A7A9-2D3B1410B9E6}" type="pres">
      <dgm:prSet presAssocID="{D7B24907-DD50-438F-9F7D-0760C705E23D}" presName="rectangle" presStyleLbl="revTx" presStyleIdx="0" presStyleCnt="1" custScaleX="147580" custScaleY="130955" custLinFactNeighborX="5585" custLinFactNeighborY="22303">
        <dgm:presLayoutVars>
          <dgm:bulletEnabled val="1"/>
        </dgm:presLayoutVars>
      </dgm:prSet>
      <dgm:spPr/>
      <dgm:t>
        <a:bodyPr/>
        <a:lstStyle/>
        <a:p>
          <a:endParaRPr lang="en-US"/>
        </a:p>
      </dgm:t>
    </dgm:pt>
    <dgm:pt modelId="{CE58A355-C330-4631-8AD3-D11F80E62B41}" type="pres">
      <dgm:prSet presAssocID="{F5443F5B-FAE3-4C8C-8ABB-8FFCFC602DC1}" presName="item1" presStyleLbl="node1" presStyleIdx="0" presStyleCnt="3" custScaleX="133344" custScaleY="122626" custLinFactNeighborX="34159" custLinFactNeighborY="4526">
        <dgm:presLayoutVars>
          <dgm:bulletEnabled val="1"/>
        </dgm:presLayoutVars>
      </dgm:prSet>
      <dgm:spPr/>
      <dgm:t>
        <a:bodyPr/>
        <a:lstStyle/>
        <a:p>
          <a:endParaRPr lang="en-US"/>
        </a:p>
      </dgm:t>
    </dgm:pt>
    <dgm:pt modelId="{0DE94E2B-C461-41D9-98B8-3810EEC30A96}" type="pres">
      <dgm:prSet presAssocID="{AD8AA179-D49B-4C85-A887-4E243BB5FEE0}" presName="item2" presStyleLbl="node1" presStyleIdx="1" presStyleCnt="3" custScaleX="135657" custScaleY="137533" custLinFactNeighborX="20620" custLinFactNeighborY="-26262">
        <dgm:presLayoutVars>
          <dgm:bulletEnabled val="1"/>
        </dgm:presLayoutVars>
      </dgm:prSet>
      <dgm:spPr/>
      <dgm:t>
        <a:bodyPr/>
        <a:lstStyle/>
        <a:p>
          <a:endParaRPr lang="en-US"/>
        </a:p>
      </dgm:t>
    </dgm:pt>
    <dgm:pt modelId="{DA9DFC24-8F23-4306-A719-F1D2BF1906F6}" type="pres">
      <dgm:prSet presAssocID="{FA028CB0-B712-4A77-A3B2-C458DAF03625}" presName="item3" presStyleLbl="node1" presStyleIdx="2" presStyleCnt="3" custScaleX="136778" custScaleY="128417" custLinFactNeighborX="54824" custLinFactNeighborY="-30066">
        <dgm:presLayoutVars>
          <dgm:bulletEnabled val="1"/>
        </dgm:presLayoutVars>
      </dgm:prSet>
      <dgm:spPr/>
      <dgm:t>
        <a:bodyPr/>
        <a:lstStyle/>
        <a:p>
          <a:endParaRPr lang="en-US"/>
        </a:p>
      </dgm:t>
    </dgm:pt>
    <dgm:pt modelId="{740685AD-FF89-4BD2-8480-9BD7BDF692C6}" type="pres">
      <dgm:prSet presAssocID="{D7B24907-DD50-438F-9F7D-0760C705E23D}" presName="funnel" presStyleLbl="trAlignAcc1" presStyleIdx="0" presStyleCnt="1" custScaleX="119648" custScaleY="125840" custLinFactNeighborX="9843" custLinFactNeighborY="-5974"/>
      <dgm:spPr/>
      <dgm:t>
        <a:bodyPr/>
        <a:lstStyle/>
        <a:p>
          <a:endParaRPr lang="en-US"/>
        </a:p>
      </dgm:t>
    </dgm:pt>
  </dgm:ptLst>
  <dgm:cxnLst>
    <dgm:cxn modelId="{94CB09FA-11EC-4BBD-8597-0E237DA0D40F}" type="presOf" srcId="{A556A835-E218-481E-BF74-0CD80FFC42CE}" destId="{DA9DFC24-8F23-4306-A719-F1D2BF1906F6}" srcOrd="0" destOrd="0" presId="urn:microsoft.com/office/officeart/2005/8/layout/funnel1"/>
    <dgm:cxn modelId="{7E42D70C-F720-4E80-9154-AA1689B928B6}" type="presOf" srcId="{F5443F5B-FAE3-4C8C-8ABB-8FFCFC602DC1}" destId="{0DE94E2B-C461-41D9-98B8-3810EEC30A96}" srcOrd="0" destOrd="0" presId="urn:microsoft.com/office/officeart/2005/8/layout/funnel1"/>
    <dgm:cxn modelId="{A45362BE-0CD4-492A-A1E3-E98B05510BD5}" type="presOf" srcId="{AD8AA179-D49B-4C85-A887-4E243BB5FEE0}" destId="{CE58A355-C330-4631-8AD3-D11F80E62B41}" srcOrd="0" destOrd="0" presId="urn:microsoft.com/office/officeart/2005/8/layout/funnel1"/>
    <dgm:cxn modelId="{45128B62-7DA2-4CAE-AE52-F43A5CF171EE}" srcId="{D7B24907-DD50-438F-9F7D-0760C705E23D}" destId="{FA028CB0-B712-4A77-A3B2-C458DAF03625}" srcOrd="3" destOrd="0" parTransId="{9B1D5F12-FB50-4E23-896E-9368E478D59F}" sibTransId="{4C48D188-6C9C-4C92-A98A-DEB5EEEBC96F}"/>
    <dgm:cxn modelId="{E522F530-4E78-43D6-8C4E-341926139376}" type="presOf" srcId="{D7B24907-DD50-438F-9F7D-0760C705E23D}" destId="{C7551B2B-9E88-4CC6-BBFC-38A8CA70FD74}" srcOrd="0" destOrd="0" presId="urn:microsoft.com/office/officeart/2005/8/layout/funnel1"/>
    <dgm:cxn modelId="{7D6304E5-F22A-47F6-A6EF-6E8954FC1B35}" srcId="{D7B24907-DD50-438F-9F7D-0760C705E23D}" destId="{AD8AA179-D49B-4C85-A887-4E243BB5FEE0}" srcOrd="2" destOrd="0" parTransId="{7C40FB4D-3CB5-4860-A9EE-C5D51D79441B}" sibTransId="{21D8B69D-0668-412C-B743-CE55B2F557D6}"/>
    <dgm:cxn modelId="{9D9CCEF9-857F-4848-96D0-BC524A8BD5CB}" type="presOf" srcId="{FA028CB0-B712-4A77-A3B2-C458DAF03625}" destId="{662C78E5-FE89-4EF8-A7A9-2D3B1410B9E6}" srcOrd="0" destOrd="0" presId="urn:microsoft.com/office/officeart/2005/8/layout/funnel1"/>
    <dgm:cxn modelId="{F470A7FF-138D-46B2-883B-62E7125FCF65}" srcId="{D7B24907-DD50-438F-9F7D-0760C705E23D}" destId="{F5443F5B-FAE3-4C8C-8ABB-8FFCFC602DC1}" srcOrd="1" destOrd="0" parTransId="{8307C330-1DF0-410E-B6D7-C4792EADBD75}" sibTransId="{113761EB-CC2C-46E9-A43B-7B3E4858B02A}"/>
    <dgm:cxn modelId="{078A08BB-37E2-409E-A8D6-2EE619EC850C}" srcId="{D7B24907-DD50-438F-9F7D-0760C705E23D}" destId="{A556A835-E218-481E-BF74-0CD80FFC42CE}" srcOrd="0" destOrd="0" parTransId="{DBF495E1-5296-40F0-898A-84BC7210E1E6}" sibTransId="{6D545CEC-5316-4EF4-ADF3-88311C17D44D}"/>
    <dgm:cxn modelId="{EEDE3DBC-7835-4458-8E1E-170F5D209714}" type="presParOf" srcId="{C7551B2B-9E88-4CC6-BBFC-38A8CA70FD74}" destId="{61CEDE0C-6322-4E76-AA1E-1F0F2976BC8B}" srcOrd="0" destOrd="0" presId="urn:microsoft.com/office/officeart/2005/8/layout/funnel1"/>
    <dgm:cxn modelId="{7C3AA9E7-E62F-401D-B532-58E984613CFC}" type="presParOf" srcId="{C7551B2B-9E88-4CC6-BBFC-38A8CA70FD74}" destId="{BBD12A1B-1BBF-4F0B-98DE-51885A407FB9}" srcOrd="1" destOrd="0" presId="urn:microsoft.com/office/officeart/2005/8/layout/funnel1"/>
    <dgm:cxn modelId="{D669EF17-D14E-46BD-891F-139D965CA8EE}" type="presParOf" srcId="{C7551B2B-9E88-4CC6-BBFC-38A8CA70FD74}" destId="{662C78E5-FE89-4EF8-A7A9-2D3B1410B9E6}" srcOrd="2" destOrd="0" presId="urn:microsoft.com/office/officeart/2005/8/layout/funnel1"/>
    <dgm:cxn modelId="{2EB53218-1515-4354-915E-7DD8B5A0CA20}" type="presParOf" srcId="{C7551B2B-9E88-4CC6-BBFC-38A8CA70FD74}" destId="{CE58A355-C330-4631-8AD3-D11F80E62B41}" srcOrd="3" destOrd="0" presId="urn:microsoft.com/office/officeart/2005/8/layout/funnel1"/>
    <dgm:cxn modelId="{24E2B1A8-C444-4EE4-8DBB-79A2F44A357F}" type="presParOf" srcId="{C7551B2B-9E88-4CC6-BBFC-38A8CA70FD74}" destId="{0DE94E2B-C461-41D9-98B8-3810EEC30A96}" srcOrd="4" destOrd="0" presId="urn:microsoft.com/office/officeart/2005/8/layout/funnel1"/>
    <dgm:cxn modelId="{9094C83C-7EDE-42DC-B33F-131A930B0854}" type="presParOf" srcId="{C7551B2B-9E88-4CC6-BBFC-38A8CA70FD74}" destId="{DA9DFC24-8F23-4306-A719-F1D2BF1906F6}" srcOrd="5" destOrd="0" presId="urn:microsoft.com/office/officeart/2005/8/layout/funnel1"/>
    <dgm:cxn modelId="{89BEB566-6082-4350-AF53-2758B52CEAE4}" type="presParOf" srcId="{C7551B2B-9E88-4CC6-BBFC-38A8CA70FD74}" destId="{740685AD-FF89-4BD2-8480-9BD7BDF692C6}" srcOrd="6"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21A4D-385F-409A-B1CF-CED7EC921642}">
      <dsp:nvSpPr>
        <dsp:cNvPr id="0" name=""/>
        <dsp:cNvSpPr/>
      </dsp:nvSpPr>
      <dsp:spPr>
        <a:xfrm>
          <a:off x="2282618" y="2266195"/>
          <a:ext cx="563814" cy="1471950"/>
        </a:xfrm>
        <a:custGeom>
          <a:avLst/>
          <a:gdLst/>
          <a:ahLst/>
          <a:cxnLst/>
          <a:rect l="0" t="0" r="0" b="0"/>
          <a:pathLst>
            <a:path>
              <a:moveTo>
                <a:pt x="0" y="0"/>
              </a:moveTo>
              <a:lnTo>
                <a:pt x="281907" y="0"/>
              </a:lnTo>
              <a:lnTo>
                <a:pt x="281907" y="1471950"/>
              </a:lnTo>
              <a:lnTo>
                <a:pt x="563814" y="14719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25119" y="2962765"/>
        <a:ext cx="78811" cy="78811"/>
      </dsp:txXfrm>
    </dsp:sp>
    <dsp:sp modelId="{5736DC38-A2D0-4AE8-B26C-9F048B813B2A}">
      <dsp:nvSpPr>
        <dsp:cNvPr id="0" name=""/>
        <dsp:cNvSpPr/>
      </dsp:nvSpPr>
      <dsp:spPr>
        <a:xfrm>
          <a:off x="2282618" y="2266195"/>
          <a:ext cx="563814" cy="172994"/>
        </a:xfrm>
        <a:custGeom>
          <a:avLst/>
          <a:gdLst/>
          <a:ahLst/>
          <a:cxnLst/>
          <a:rect l="0" t="0" r="0" b="0"/>
          <a:pathLst>
            <a:path>
              <a:moveTo>
                <a:pt x="0" y="0"/>
              </a:moveTo>
              <a:lnTo>
                <a:pt x="281907" y="0"/>
              </a:lnTo>
              <a:lnTo>
                <a:pt x="281907" y="172994"/>
              </a:lnTo>
              <a:lnTo>
                <a:pt x="563814" y="1729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49781" y="2337948"/>
        <a:ext cx="29487" cy="29487"/>
      </dsp:txXfrm>
    </dsp:sp>
    <dsp:sp modelId="{88E74CFE-3966-4E41-A92B-67219BBA5565}">
      <dsp:nvSpPr>
        <dsp:cNvPr id="0" name=""/>
        <dsp:cNvSpPr/>
      </dsp:nvSpPr>
      <dsp:spPr>
        <a:xfrm>
          <a:off x="2282618" y="967239"/>
          <a:ext cx="563814" cy="1298956"/>
        </a:xfrm>
        <a:custGeom>
          <a:avLst/>
          <a:gdLst/>
          <a:ahLst/>
          <a:cxnLst/>
          <a:rect l="0" t="0" r="0" b="0"/>
          <a:pathLst>
            <a:path>
              <a:moveTo>
                <a:pt x="0" y="1298956"/>
              </a:moveTo>
              <a:lnTo>
                <a:pt x="281907" y="1298956"/>
              </a:lnTo>
              <a:lnTo>
                <a:pt x="281907" y="0"/>
              </a:lnTo>
              <a:lnTo>
                <a:pt x="56381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29124" y="1581316"/>
        <a:ext cx="70802" cy="70802"/>
      </dsp:txXfrm>
    </dsp:sp>
    <dsp:sp modelId="{37F472C2-850D-4D57-A4CA-E0E8EAD5F040}">
      <dsp:nvSpPr>
        <dsp:cNvPr id="0" name=""/>
        <dsp:cNvSpPr/>
      </dsp:nvSpPr>
      <dsp:spPr>
        <a:xfrm rot="16200000">
          <a:off x="-607999" y="1637349"/>
          <a:ext cx="4523542" cy="12576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OA Alliance</a:t>
          </a:r>
        </a:p>
        <a:p>
          <a:pPr lvl="0" algn="ctr" defTabSz="1600200">
            <a:lnSpc>
              <a:spcPct val="90000"/>
            </a:lnSpc>
            <a:spcBef>
              <a:spcPct val="0"/>
            </a:spcBef>
            <a:spcAft>
              <a:spcPct val="35000"/>
            </a:spcAft>
          </a:pPr>
          <a:r>
            <a:rPr lang="en-US" sz="3600" kern="1200" dirty="0" smtClean="0"/>
            <a:t>Objectives</a:t>
          </a:r>
          <a:endParaRPr lang="en-US" sz="3600" kern="1200" dirty="0"/>
        </a:p>
      </dsp:txBody>
      <dsp:txXfrm>
        <a:off x="-607999" y="1637349"/>
        <a:ext cx="4523542" cy="1257692"/>
      </dsp:txXfrm>
    </dsp:sp>
    <dsp:sp modelId="{6B8B1AF9-B135-4832-AEEB-CAC1B8523232}">
      <dsp:nvSpPr>
        <dsp:cNvPr id="0" name=""/>
        <dsp:cNvSpPr/>
      </dsp:nvSpPr>
      <dsp:spPr>
        <a:xfrm>
          <a:off x="2846432" y="316106"/>
          <a:ext cx="5770865" cy="13022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Advance OA Action Plans</a:t>
          </a:r>
          <a:endParaRPr lang="en-US" sz="3600" kern="1200" dirty="0"/>
        </a:p>
      </dsp:txBody>
      <dsp:txXfrm>
        <a:off x="2846432" y="316106"/>
        <a:ext cx="5770865" cy="1302265"/>
      </dsp:txXfrm>
    </dsp:sp>
    <dsp:sp modelId="{EF4962FE-EE5A-4BD2-BB86-A3D3D4CB40D9}">
      <dsp:nvSpPr>
        <dsp:cNvPr id="0" name=""/>
        <dsp:cNvSpPr/>
      </dsp:nvSpPr>
      <dsp:spPr>
        <a:xfrm>
          <a:off x="2846432" y="1833240"/>
          <a:ext cx="5789359" cy="12119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Elevate OA in Climate Agreements and Frameworks</a:t>
          </a:r>
          <a:endParaRPr lang="en-US" sz="3600" kern="1200" dirty="0"/>
        </a:p>
      </dsp:txBody>
      <dsp:txXfrm>
        <a:off x="2846432" y="1833240"/>
        <a:ext cx="5789359" cy="1211900"/>
      </dsp:txXfrm>
    </dsp:sp>
    <dsp:sp modelId="{76D98FA4-D303-4EF4-BEFB-6B89FDC5B958}">
      <dsp:nvSpPr>
        <dsp:cNvPr id="0" name=""/>
        <dsp:cNvSpPr/>
      </dsp:nvSpPr>
      <dsp:spPr>
        <a:xfrm>
          <a:off x="2846432" y="3260008"/>
          <a:ext cx="5811065" cy="9562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Build the Coalition</a:t>
          </a:r>
          <a:endParaRPr lang="en-US" sz="3600" kern="1200" dirty="0"/>
        </a:p>
      </dsp:txBody>
      <dsp:txXfrm>
        <a:off x="2846432" y="3260008"/>
        <a:ext cx="5811065" cy="9562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7F917-336C-4C61-B137-8F86EC397AF6}">
      <dsp:nvSpPr>
        <dsp:cNvPr id="0" name=""/>
        <dsp:cNvSpPr/>
      </dsp:nvSpPr>
      <dsp:spPr>
        <a:xfrm>
          <a:off x="221073" y="1075174"/>
          <a:ext cx="2952332" cy="29133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Completed </a:t>
          </a:r>
          <a:r>
            <a:rPr lang="en-US" sz="3200" kern="1200" dirty="0" smtClean="0"/>
            <a:t>OA Action </a:t>
          </a:r>
          <a:r>
            <a:rPr lang="en-US" sz="3200" kern="1200" dirty="0" smtClean="0"/>
            <a:t>Plans</a:t>
          </a:r>
          <a:endParaRPr lang="en-US" sz="3200" kern="1200" dirty="0"/>
        </a:p>
      </dsp:txBody>
      <dsp:txXfrm>
        <a:off x="653432" y="1501820"/>
        <a:ext cx="2087614" cy="2060030"/>
      </dsp:txXfrm>
    </dsp:sp>
    <dsp:sp modelId="{2C07EC6D-62F2-46EC-911C-61947FC56446}">
      <dsp:nvSpPr>
        <dsp:cNvPr id="0" name=""/>
        <dsp:cNvSpPr/>
      </dsp:nvSpPr>
      <dsp:spPr>
        <a:xfrm>
          <a:off x="-41826" y="357596"/>
          <a:ext cx="4169467" cy="4346417"/>
        </a:xfrm>
        <a:prstGeom prst="blockArc">
          <a:avLst>
            <a:gd name="adj1" fmla="val 17527788"/>
            <a:gd name="adj2" fmla="val 4119114"/>
            <a:gd name="adj3" fmla="val 575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C57EA7-8B06-46EE-B270-31AE3B51237C}">
      <dsp:nvSpPr>
        <dsp:cNvPr id="0" name=""/>
        <dsp:cNvSpPr/>
      </dsp:nvSpPr>
      <dsp:spPr>
        <a:xfrm>
          <a:off x="3028265" y="723999"/>
          <a:ext cx="1108026" cy="110833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C08391-6EFB-4496-BE3E-B58EE3917DE8}">
      <dsp:nvSpPr>
        <dsp:cNvPr id="0" name=""/>
        <dsp:cNvSpPr/>
      </dsp:nvSpPr>
      <dsp:spPr>
        <a:xfrm>
          <a:off x="4065623" y="741820"/>
          <a:ext cx="1792563" cy="1072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r" defTabSz="1422400">
            <a:lnSpc>
              <a:spcPct val="90000"/>
            </a:lnSpc>
            <a:spcBef>
              <a:spcPct val="0"/>
            </a:spcBef>
            <a:spcAft>
              <a:spcPct val="10000"/>
            </a:spcAft>
          </a:pPr>
          <a:r>
            <a:rPr lang="en-US" sz="3200" kern="1200" dirty="0" smtClean="0"/>
            <a:t>California</a:t>
          </a:r>
          <a:endParaRPr lang="en-US" sz="3200" kern="1200" dirty="0"/>
        </a:p>
      </dsp:txBody>
      <dsp:txXfrm>
        <a:off x="4065623" y="741820"/>
        <a:ext cx="1792563" cy="1072695"/>
      </dsp:txXfrm>
    </dsp:sp>
    <dsp:sp modelId="{D8E5BE54-FF62-4C09-B108-F55B0D1C2B46}">
      <dsp:nvSpPr>
        <dsp:cNvPr id="0" name=""/>
        <dsp:cNvSpPr/>
      </dsp:nvSpPr>
      <dsp:spPr>
        <a:xfrm>
          <a:off x="3446471" y="1994948"/>
          <a:ext cx="1108026" cy="11083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7CBDBA-1F96-4A10-87FE-160F70A076ED}">
      <dsp:nvSpPr>
        <dsp:cNvPr id="0" name=""/>
        <dsp:cNvSpPr/>
      </dsp:nvSpPr>
      <dsp:spPr>
        <a:xfrm>
          <a:off x="4654772" y="2000542"/>
          <a:ext cx="1483136" cy="1072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l" defTabSz="1422400">
            <a:lnSpc>
              <a:spcPct val="90000"/>
            </a:lnSpc>
            <a:spcBef>
              <a:spcPct val="0"/>
            </a:spcBef>
            <a:spcAft>
              <a:spcPct val="10000"/>
            </a:spcAft>
          </a:pPr>
          <a:r>
            <a:rPr lang="en-US" sz="3200" kern="1200" dirty="0" smtClean="0"/>
            <a:t>New Zealand</a:t>
          </a:r>
          <a:endParaRPr lang="en-US" sz="3200" kern="1200" dirty="0"/>
        </a:p>
      </dsp:txBody>
      <dsp:txXfrm>
        <a:off x="4654772" y="2000542"/>
        <a:ext cx="1483136" cy="1072695"/>
      </dsp:txXfrm>
    </dsp:sp>
    <dsp:sp modelId="{59614CE0-30AD-49D4-BA42-9E99AE7A0FC6}">
      <dsp:nvSpPr>
        <dsp:cNvPr id="0" name=""/>
        <dsp:cNvSpPr/>
      </dsp:nvSpPr>
      <dsp:spPr>
        <a:xfrm>
          <a:off x="3028265" y="3263611"/>
          <a:ext cx="1108026" cy="110833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A484A2-3A99-47F7-B931-A6CED698DD44}">
      <dsp:nvSpPr>
        <dsp:cNvPr id="0" name=""/>
        <dsp:cNvSpPr/>
      </dsp:nvSpPr>
      <dsp:spPr>
        <a:xfrm>
          <a:off x="3702247" y="3316355"/>
          <a:ext cx="2519315" cy="1072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r" defTabSz="1422400">
            <a:lnSpc>
              <a:spcPct val="90000"/>
            </a:lnSpc>
            <a:spcBef>
              <a:spcPct val="0"/>
            </a:spcBef>
            <a:spcAft>
              <a:spcPct val="10000"/>
            </a:spcAft>
          </a:pPr>
          <a:r>
            <a:rPr lang="en-US" sz="3200" kern="1200" dirty="0" smtClean="0"/>
            <a:t>Washington</a:t>
          </a:r>
          <a:endParaRPr lang="en-US" sz="3200" kern="1200" dirty="0"/>
        </a:p>
      </dsp:txBody>
      <dsp:txXfrm>
        <a:off x="3702247" y="3316355"/>
        <a:ext cx="2519315" cy="10726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EDE0C-6322-4E76-AA1E-1F0F2976BC8B}">
      <dsp:nvSpPr>
        <dsp:cNvPr id="0" name=""/>
        <dsp:cNvSpPr/>
      </dsp:nvSpPr>
      <dsp:spPr>
        <a:xfrm>
          <a:off x="1237907" y="227828"/>
          <a:ext cx="4863511" cy="187226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D12A1B-1BBF-4F0B-98DE-51885A407FB9}">
      <dsp:nvSpPr>
        <dsp:cNvPr id="0" name=""/>
        <dsp:cNvSpPr/>
      </dsp:nvSpPr>
      <dsp:spPr>
        <a:xfrm>
          <a:off x="3252934" y="4583806"/>
          <a:ext cx="805377" cy="515441"/>
        </a:xfrm>
        <a:prstGeom prst="downArrow">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2C78E5-FE89-4EF8-A7A9-2D3B1410B9E6}">
      <dsp:nvSpPr>
        <dsp:cNvPr id="0" name=""/>
        <dsp:cNvSpPr/>
      </dsp:nvSpPr>
      <dsp:spPr>
        <a:xfrm>
          <a:off x="584832" y="4871199"/>
          <a:ext cx="5705163" cy="126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b="0" kern="1200" dirty="0" smtClean="0"/>
            <a:t>Meet OA Alliance Objectives:</a:t>
          </a:r>
        </a:p>
        <a:p>
          <a:pPr lvl="0" algn="ctr" defTabSz="1244600">
            <a:lnSpc>
              <a:spcPct val="90000"/>
            </a:lnSpc>
            <a:spcBef>
              <a:spcPct val="0"/>
            </a:spcBef>
            <a:spcAft>
              <a:spcPct val="35000"/>
            </a:spcAft>
          </a:pPr>
          <a:r>
            <a:rPr lang="en-US" sz="2800" b="0" kern="1200" dirty="0" smtClean="0"/>
            <a:t>20 </a:t>
          </a:r>
          <a:r>
            <a:rPr lang="en-US" sz="2800" b="0" kern="1200" dirty="0" smtClean="0"/>
            <a:t>Action Plans by </a:t>
          </a:r>
          <a:r>
            <a:rPr lang="en-US" sz="2800" b="0" kern="1200" dirty="0" smtClean="0"/>
            <a:t>Dec. 2019</a:t>
          </a:r>
        </a:p>
      </dsp:txBody>
      <dsp:txXfrm>
        <a:off x="584832" y="4871199"/>
        <a:ext cx="5705163" cy="1265618"/>
      </dsp:txXfrm>
    </dsp:sp>
    <dsp:sp modelId="{CE58A355-C330-4631-8AD3-D11F80E62B41}">
      <dsp:nvSpPr>
        <dsp:cNvPr id="0" name=""/>
        <dsp:cNvSpPr/>
      </dsp:nvSpPr>
      <dsp:spPr>
        <a:xfrm>
          <a:off x="2901585" y="2315201"/>
          <a:ext cx="1933060" cy="177768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Showcase Individual Action Plans</a:t>
          </a:r>
          <a:endParaRPr lang="en-US" sz="1800" kern="1200" dirty="0"/>
        </a:p>
      </dsp:txBody>
      <dsp:txXfrm>
        <a:off x="3184675" y="2575537"/>
        <a:ext cx="1366880" cy="1257011"/>
      </dsp:txXfrm>
    </dsp:sp>
    <dsp:sp modelId="{0DE94E2B-C461-41D9-98B8-3810EEC30A96}">
      <dsp:nvSpPr>
        <dsp:cNvPr id="0" name=""/>
        <dsp:cNvSpPr/>
      </dsp:nvSpPr>
      <dsp:spPr>
        <a:xfrm>
          <a:off x="1651222" y="673241"/>
          <a:ext cx="1966591" cy="199378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International Commitments (SDG 14.3, Our Oceans)</a:t>
          </a:r>
          <a:endParaRPr lang="en-US" sz="1800" kern="1200" dirty="0"/>
        </a:p>
      </dsp:txBody>
      <dsp:txXfrm>
        <a:off x="1939223" y="965224"/>
        <a:ext cx="1390589" cy="1409821"/>
      </dsp:txXfrm>
    </dsp:sp>
    <dsp:sp modelId="{DA9DFC24-8F23-4306-A719-F1D2BF1906F6}">
      <dsp:nvSpPr>
        <dsp:cNvPr id="0" name=""/>
        <dsp:cNvSpPr/>
      </dsp:nvSpPr>
      <dsp:spPr>
        <a:xfrm>
          <a:off x="3620839" y="333671"/>
          <a:ext cx="1982842" cy="18616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Members Create </a:t>
          </a:r>
          <a:r>
            <a:rPr lang="en-US" sz="1800" kern="1200" dirty="0" smtClean="0"/>
            <a:t>OA Action Plans</a:t>
          </a:r>
        </a:p>
        <a:p>
          <a:pPr lvl="0" algn="ctr" defTabSz="800100">
            <a:lnSpc>
              <a:spcPct val="90000"/>
            </a:lnSpc>
            <a:spcBef>
              <a:spcPct val="0"/>
            </a:spcBef>
            <a:spcAft>
              <a:spcPct val="35000"/>
            </a:spcAft>
          </a:pPr>
          <a:r>
            <a:rPr lang="en-US" sz="1800" kern="1200" dirty="0" smtClean="0"/>
            <a:t>(e.g. NDCs)</a:t>
          </a:r>
          <a:endParaRPr lang="en-US" sz="1800" kern="1200" dirty="0"/>
        </a:p>
      </dsp:txBody>
      <dsp:txXfrm>
        <a:off x="3911219" y="606301"/>
        <a:ext cx="1402082" cy="1316374"/>
      </dsp:txXfrm>
    </dsp:sp>
    <dsp:sp modelId="{740685AD-FF89-4BD2-8480-9BD7BDF692C6}">
      <dsp:nvSpPr>
        <dsp:cNvPr id="0" name=""/>
        <dsp:cNvSpPr/>
      </dsp:nvSpPr>
      <dsp:spPr>
        <a:xfrm>
          <a:off x="967309" y="0"/>
          <a:ext cx="5396259" cy="4540420"/>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87DDD-9D29-4943-90DD-2FDAEC63482F}" type="datetimeFigureOut">
              <a:rPr lang="en-US" smtClean="0"/>
              <a:t>11/28/2018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1F4C64-7CDD-6140-9DC8-B0A6B80B7543}" type="slidenum">
              <a:rPr lang="en-US" smtClean="0"/>
              <a:t>‹#›</a:t>
            </a:fld>
            <a:endParaRPr lang="en-US"/>
          </a:p>
        </p:txBody>
      </p:sp>
    </p:spTree>
    <p:extLst>
      <p:ext uri="{BB962C8B-B14F-4D97-AF65-F5344CB8AC3E}">
        <p14:creationId xmlns:p14="http://schemas.microsoft.com/office/powerpoint/2010/main" val="397648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What is the Alliance</a:t>
            </a:r>
            <a:r>
              <a:rPr lang="en-US" b="0" baseline="0" dirty="0" smtClean="0"/>
              <a:t> – B</a:t>
            </a:r>
            <a:r>
              <a:rPr lang="en-US" sz="1200" dirty="0" smtClean="0"/>
              <a:t>rings together governments and civil society such as research institutions,</a:t>
            </a:r>
            <a:r>
              <a:rPr lang="en-US" sz="1200" baseline="0" dirty="0" smtClean="0"/>
              <a:t> affected businesses, and NGOs</a:t>
            </a:r>
            <a:r>
              <a:rPr lang="en-US" sz="1200" dirty="0" smtClean="0"/>
              <a:t> across the globe to highlight ocean acidification as an immediate threat to coastal economies and ocean ecosystems in their region and to serves as a hub</a:t>
            </a:r>
            <a:r>
              <a:rPr lang="en-US" sz="1200" baseline="0" dirty="0" smtClean="0"/>
              <a:t> for advancing tangible actions to address this critical issue.</a:t>
            </a:r>
          </a:p>
          <a:p>
            <a:endParaRPr lang="en-US" b="0" dirty="0" smtClean="0"/>
          </a:p>
          <a:p>
            <a:r>
              <a:rPr lang="en-US" b="0" dirty="0" smtClean="0"/>
              <a:t>How</a:t>
            </a:r>
            <a:r>
              <a:rPr lang="en-US" b="0" baseline="0" dirty="0" smtClean="0"/>
              <a:t> the OA Alliance was formed – 10 years ago, the West Coast of the U.S. experiences widespread oyster hatchery failures, discovers ocean acidification was the root cause, Washington launches a panel to understand the scope of the problem and provide recommendations to address it. This lead to broader regional discussions, including a regional scientific convening, and, ultimately, decision in 2016 to launch the international alliance to combat ocean acidification.</a:t>
            </a:r>
          </a:p>
          <a:p>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In just two years, our membership</a:t>
            </a:r>
            <a:r>
              <a:rPr lang="en-US" sz="1200" baseline="0" dirty="0" smtClean="0"/>
              <a:t> has grown to over 70 members with a growing global footprint with national governments, states and provinces, tribes, cities, as well as scientific institutions, affected businesses, and NGOs. </a:t>
            </a:r>
            <a:r>
              <a:rPr lang="en-US" sz="1200" dirty="0" smtClean="0"/>
              <a:t>The OA Alliance welcomes all members, whether they are just beginning to work on these daunting issues or are well into implementing mitigation, adaptation and resiliency strategies that address ocean acidification.</a:t>
            </a:r>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C61F4C64-7CDD-6140-9DC8-B0A6B80B7543}" type="slidenum">
              <a:rPr lang="en-US" smtClean="0"/>
              <a:t>1</a:t>
            </a:fld>
            <a:endParaRPr lang="en-US"/>
          </a:p>
        </p:txBody>
      </p:sp>
    </p:spTree>
    <p:extLst>
      <p:ext uri="{BB962C8B-B14F-4D97-AF65-F5344CB8AC3E}">
        <p14:creationId xmlns:p14="http://schemas.microsoft.com/office/powerpoint/2010/main" val="1773840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1257300"/>
            <a:ext cx="6032500" cy="3394075"/>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smtClean="0"/>
              <a:t>Five </a:t>
            </a:r>
            <a:r>
              <a:rPr lang="en-US" dirty="0"/>
              <a:t>central goals</a:t>
            </a:r>
            <a:r>
              <a:rPr lang="en-US" baseline="0" dirty="0"/>
              <a:t> in the OA Alliance Call to Action </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E8A969-33E1-400B-81D6-E3863A70FDEE}" type="slidenum">
              <a:rPr kumimoji="0" lang="en-US" sz="1400" b="0" i="0" u="none" strike="noStrike" kern="1200" cap="none" spc="-1" normalizeH="0" baseline="0" noProof="0" smtClean="0">
                <a:ln>
                  <a:noFill/>
                </a:ln>
                <a:solidFill>
                  <a:srgbClr val="000000"/>
                </a:solidFill>
                <a:effectLst/>
                <a:uLnTx/>
                <a:uFill>
                  <a:solidFill>
                    <a:srgbClr val="FFFFFF"/>
                  </a:solidFill>
                </a:uFill>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1" normalizeH="0" baseline="0" noProof="0">
              <a:ln>
                <a:noFill/>
              </a:ln>
              <a:solidFill>
                <a:srgbClr val="000000"/>
              </a:solidFill>
              <a:effectLst/>
              <a:uLnTx/>
              <a:uFill>
                <a:solidFill>
                  <a:srgbClr val="FFFFFF"/>
                </a:solidFill>
              </a:uFill>
              <a:latin typeface="Times New Roman"/>
            </a:endParaRPr>
          </a:p>
        </p:txBody>
      </p:sp>
    </p:spTree>
    <p:extLst>
      <p:ext uri="{BB962C8B-B14F-4D97-AF65-F5344CB8AC3E}">
        <p14:creationId xmlns:p14="http://schemas.microsoft.com/office/powerpoint/2010/main" val="383404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1257300"/>
            <a:ext cx="6032500" cy="3394075"/>
          </a:xfrm>
          <a:prstGeom prst="rect">
            <a:avLst/>
          </a:prstGeom>
          <a:noFill/>
          <a:ln w="12700">
            <a:solidFill>
              <a:prstClr val="black"/>
            </a:solidFill>
          </a:ln>
        </p:spPr>
      </p:sp>
      <p:sp>
        <p:nvSpPr>
          <p:cNvPr id="3" name="Notes Placeholder 2"/>
          <p:cNvSpPr>
            <a:spLocks noGrp="1"/>
          </p:cNvSpPr>
          <p:nvPr>
            <p:ph type="body" idx="1"/>
          </p:nvPr>
        </p:nvSpPr>
        <p:spPr/>
        <p:txBody>
          <a:bodyPr/>
          <a:lstStyle/>
          <a:p>
            <a:pPr>
              <a:buFont typeface="Wingdings" charset="2"/>
              <a:buChar char="ü"/>
            </a:pPr>
            <a:r>
              <a:rPr lang="en-US" sz="2646" dirty="0" smtClean="0">
                <a:solidFill>
                  <a:srgbClr val="002060"/>
                </a:solidFill>
              </a:rPr>
              <a:t>For</a:t>
            </a:r>
            <a:r>
              <a:rPr lang="en-US" sz="2646" baseline="0" dirty="0" smtClean="0">
                <a:solidFill>
                  <a:srgbClr val="002060"/>
                </a:solidFill>
              </a:rPr>
              <a:t> </a:t>
            </a:r>
            <a:r>
              <a:rPr lang="en-US" sz="2646" baseline="0" dirty="0">
                <a:solidFill>
                  <a:srgbClr val="002060"/>
                </a:solidFill>
              </a:rPr>
              <a:t>the international alliance</a:t>
            </a:r>
            <a:r>
              <a:rPr lang="is-IS" sz="2646" baseline="0" dirty="0" smtClean="0">
                <a:solidFill>
                  <a:srgbClr val="002060"/>
                </a:solidFill>
              </a:rPr>
              <a:t>….main objectives are:</a:t>
            </a:r>
            <a:endParaRPr lang="en-US" sz="2646" dirty="0">
              <a:solidFill>
                <a:srgbClr val="002060"/>
              </a:solidFill>
            </a:endParaRPr>
          </a:p>
          <a:p>
            <a:pPr marL="0" indent="0">
              <a:buFont typeface="Arial" panose="020B0604020202020204" pitchFamily="34" charset="0"/>
              <a:buNone/>
            </a:pPr>
            <a:endParaRPr lang="en-US" sz="2646" dirty="0" smtClean="0">
              <a:solidFill>
                <a:srgbClr val="002060"/>
              </a:solidFill>
            </a:endParaRPr>
          </a:p>
          <a:p>
            <a:pPr>
              <a:buFont typeface="Wingdings" charset="2"/>
              <a:buNone/>
            </a:pPr>
            <a:r>
              <a:rPr lang="en-US" sz="2646" dirty="0" smtClean="0">
                <a:solidFill>
                  <a:srgbClr val="002060"/>
                </a:solidFill>
              </a:rPr>
              <a:t>Advance OA Action Plans that describe the actions Alliance members will take to combat OA in their region and address Alliance goals</a:t>
            </a:r>
          </a:p>
          <a:p>
            <a:pPr lvl="1"/>
            <a:r>
              <a:rPr lang="en-US" sz="2205" dirty="0" smtClean="0">
                <a:solidFill>
                  <a:srgbClr val="002060"/>
                </a:solidFill>
              </a:rPr>
              <a:t>West Coast support to members through exchange of recent and relevant science, best practices to mitigate and adapt, sharing examples of existing action plans, and convening of members at international ocean and climate meetings</a:t>
            </a:r>
          </a:p>
          <a:p>
            <a:pPr marL="716432" lvl="1" indent="-259232">
              <a:buFont typeface="Arial" panose="020B0604020202020204" pitchFamily="34" charset="0"/>
              <a:buChar char="•"/>
            </a:pPr>
            <a:r>
              <a:rPr lang="en-US" sz="1814" dirty="0" smtClean="0">
                <a:solidFill>
                  <a:schemeClr val="tx1"/>
                </a:solidFill>
                <a:latin typeface="Calibri Light" panose="020F0302020204030204" pitchFamily="34" charset="0"/>
              </a:rPr>
              <a:t>OA Action Toolkit</a:t>
            </a:r>
          </a:p>
          <a:p>
            <a:pPr marL="716432" lvl="1" indent="-259232">
              <a:buFont typeface="Arial" panose="020B0604020202020204" pitchFamily="34" charset="0"/>
              <a:buChar char="•"/>
            </a:pPr>
            <a:r>
              <a:rPr lang="en-US" sz="1814" dirty="0" smtClean="0">
                <a:solidFill>
                  <a:schemeClr val="tx1"/>
                </a:solidFill>
                <a:latin typeface="Calibri Light" panose="020F0302020204030204" pitchFamily="34" charset="0"/>
              </a:rPr>
              <a:t>Webinars and Additional Support/ Resources</a:t>
            </a:r>
          </a:p>
          <a:p>
            <a:pPr marL="716432" lvl="1" indent="-259232">
              <a:buFont typeface="Arial" panose="020B0604020202020204" pitchFamily="34" charset="0"/>
              <a:buChar char="•"/>
            </a:pPr>
            <a:r>
              <a:rPr lang="en-US" sz="1814" dirty="0" smtClean="0">
                <a:solidFill>
                  <a:schemeClr val="tx1"/>
                </a:solidFill>
                <a:latin typeface="Calibri Light" panose="020F0302020204030204" pitchFamily="34" charset="0"/>
              </a:rPr>
              <a:t>One on One Member Calls </a:t>
            </a:r>
          </a:p>
          <a:p>
            <a:pPr marL="716432" lvl="1" indent="-259232">
              <a:buFont typeface="Arial" panose="020B0604020202020204" pitchFamily="34" charset="0"/>
              <a:buChar char="•"/>
            </a:pPr>
            <a:r>
              <a:rPr lang="en-US" sz="1814" dirty="0" smtClean="0">
                <a:solidFill>
                  <a:schemeClr val="tx1"/>
                </a:solidFill>
                <a:latin typeface="Calibri Light" panose="020F0302020204030204" pitchFamily="34" charset="0"/>
              </a:rPr>
              <a:t>Sharing draft of developed OA Action Plans</a:t>
            </a:r>
          </a:p>
          <a:p>
            <a:pPr marL="0" lvl="0" indent="0">
              <a:buFont typeface="Arial" panose="020B0604020202020204" pitchFamily="34" charset="0"/>
              <a:buNone/>
            </a:pPr>
            <a:endParaRPr lang="en-US" sz="2205" dirty="0" smtClean="0">
              <a:solidFill>
                <a:srgbClr val="002060"/>
              </a:solidFill>
            </a:endParaRPr>
          </a:p>
          <a:p>
            <a:pPr marL="0" lvl="0" indent="0">
              <a:buFont typeface="Arial" panose="020B0604020202020204" pitchFamily="34" charset="0"/>
              <a:buNone/>
            </a:pPr>
            <a:r>
              <a:rPr lang="en-US" sz="2205" dirty="0" smtClean="0">
                <a:solidFill>
                  <a:srgbClr val="002060"/>
                </a:solidFill>
              </a:rPr>
              <a:t>Elevate OA in Climate Agreements and Frameworks</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Collaborating with partners </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Engaging in Ocean Pathway Partnership through UNFCCC</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Support countries in developing strong ocean protections in Nationally Determined Contributes (NDCs) per COP21</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Helping to implement targets of </a:t>
            </a:r>
            <a:r>
              <a:rPr lang="en-US" sz="2800" dirty="0" err="1" smtClean="0">
                <a:solidFill>
                  <a:schemeClr val="tx1"/>
                </a:solidFill>
                <a:latin typeface="Calibri Light" panose="020F0302020204030204" pitchFamily="34" charset="0"/>
              </a:rPr>
              <a:t>of</a:t>
            </a:r>
            <a:r>
              <a:rPr lang="en-US" sz="2800" dirty="0" smtClean="0">
                <a:solidFill>
                  <a:schemeClr val="tx1"/>
                </a:solidFill>
                <a:latin typeface="Calibri Light" panose="020F0302020204030204" pitchFamily="34" charset="0"/>
              </a:rPr>
              <a:t> SDG 14</a:t>
            </a:r>
          </a:p>
          <a:p>
            <a:pPr marL="0" indent="0">
              <a:buFont typeface="Arial" panose="020B0604020202020204" pitchFamily="34" charset="0"/>
              <a:buNone/>
            </a:pPr>
            <a:endParaRPr lang="en-US" sz="2646" dirty="0" smtClean="0">
              <a:solidFill>
                <a:srgbClr val="002060"/>
              </a:solidFill>
            </a:endParaRPr>
          </a:p>
          <a:p>
            <a:pPr marL="0" indent="0">
              <a:buFont typeface="Arial" panose="020B0604020202020204" pitchFamily="34" charset="0"/>
              <a:buNone/>
            </a:pPr>
            <a:r>
              <a:rPr lang="en-US" sz="2646" dirty="0" smtClean="0">
                <a:solidFill>
                  <a:srgbClr val="002060"/>
                </a:solidFill>
              </a:rPr>
              <a:t>Build coalition – </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Attend International ocean and climate conferences</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Collaborate with partner efforts and initiatives</a:t>
            </a:r>
          </a:p>
          <a:p>
            <a:pPr marL="259232" indent="-259232">
              <a:buFont typeface="Arial" panose="020B0604020202020204" pitchFamily="34" charset="0"/>
              <a:buChar char="•"/>
            </a:pPr>
            <a:r>
              <a:rPr lang="en-US" sz="2800" dirty="0" smtClean="0">
                <a:solidFill>
                  <a:schemeClr val="tx1"/>
                </a:solidFill>
                <a:latin typeface="Calibri Light" panose="020F0302020204030204" pitchFamily="34" charset="0"/>
              </a:rPr>
              <a:t>Engage OA Alliance members in ways that best fit their interests, needs and experiences</a:t>
            </a:r>
          </a:p>
          <a:p>
            <a:pPr>
              <a:buFont typeface="Wingdings" charset="2"/>
              <a:buChar char="ü"/>
            </a:pPr>
            <a:endParaRPr lang="en-US" sz="2646" dirty="0">
              <a:solidFill>
                <a:srgbClr val="002060"/>
              </a:solidFill>
            </a:endParaRPr>
          </a:p>
          <a:p>
            <a:pPr>
              <a:buFont typeface="Wingdings" charset="2"/>
              <a:buChar char="ü"/>
            </a:pPr>
            <a:r>
              <a:rPr lang="en-US" sz="2646" dirty="0" smtClean="0">
                <a:solidFill>
                  <a:srgbClr val="002060"/>
                </a:solidFill>
              </a:rPr>
              <a:t>Engage </a:t>
            </a:r>
            <a:r>
              <a:rPr lang="en-US" sz="2646" dirty="0">
                <a:solidFill>
                  <a:srgbClr val="002060"/>
                </a:solidFill>
              </a:rPr>
              <a:t>Alliance members at events and scheduled programs, culminating in COP23 where the Alliance will participate in efforts for the inclusion of ocean health language in the implementation of the Paris Agreement</a:t>
            </a:r>
          </a:p>
          <a:p>
            <a:endParaRPr lang="en-US" dirty="0"/>
          </a:p>
        </p:txBody>
      </p:sp>
      <p:sp>
        <p:nvSpPr>
          <p:cNvPr id="4" name="Slide Number Placeholder 3"/>
          <p:cNvSpPr>
            <a:spLocks noGrp="1"/>
          </p:cNvSpPr>
          <p:nvPr>
            <p:ph type="sldNum" idx="10"/>
          </p:nvPr>
        </p:nvSpPr>
        <p:spPr/>
        <p:txBody>
          <a:bodyPr/>
          <a:lstStyle/>
          <a:p>
            <a:pPr algn="r"/>
            <a:fld id="{3EE8A969-33E1-400B-81D6-E3863A70FDEE}" type="slidenum">
              <a:rPr lang="en-US" sz="1400" b="0" strike="noStrike" spc="-1" smtClean="0">
                <a:solidFill>
                  <a:srgbClr val="000000"/>
                </a:solidFill>
                <a:uFill>
                  <a:solidFill>
                    <a:srgbClr val="FFFFFF"/>
                  </a:solidFill>
                </a:uFill>
                <a:latin typeface="Times New Roman"/>
              </a:rPr>
              <a:t>3</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86952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Members pledge</a:t>
            </a:r>
            <a:r>
              <a:rPr lang="en-US" b="0" baseline="0" dirty="0" smtClean="0"/>
              <a:t> to take action - </a:t>
            </a:r>
            <a:r>
              <a:rPr lang="en-US" b="0" dirty="0" smtClean="0"/>
              <a:t>Whether</a:t>
            </a:r>
            <a:r>
              <a:rPr lang="en-US" b="0" baseline="0" dirty="0" smtClean="0"/>
              <a:t> this be a stand-alone action plan, or incorporated into climate action plans, </a:t>
            </a:r>
            <a:r>
              <a:rPr lang="en-US" b="0" baseline="0" dirty="0" smtClean="0"/>
              <a:t>including part </a:t>
            </a:r>
            <a:r>
              <a:rPr lang="en-US" b="0" baseline="0" dirty="0" smtClean="0"/>
              <a:t>of </a:t>
            </a:r>
            <a:r>
              <a:rPr lang="en-US" b="0" baseline="0" dirty="0" smtClean="0"/>
              <a:t>NDCs – where appropriate, </a:t>
            </a:r>
            <a:r>
              <a:rPr lang="en-US" b="0" baseline="0" dirty="0" smtClean="0"/>
              <a:t>these action plans form the basis for taking meaningful actions to address ocean acidification. Affiliate members leverage their expertise and resources to strategically assist the Alliance in meeting it’s goals.</a:t>
            </a:r>
            <a:endParaRPr lang="en-US" b="0" dirty="0"/>
          </a:p>
        </p:txBody>
      </p:sp>
      <p:sp>
        <p:nvSpPr>
          <p:cNvPr id="4" name="Slide Number Placeholder 3"/>
          <p:cNvSpPr>
            <a:spLocks noGrp="1"/>
          </p:cNvSpPr>
          <p:nvPr>
            <p:ph type="sldNum" sz="quarter" idx="10"/>
          </p:nvPr>
        </p:nvSpPr>
        <p:spPr/>
        <p:txBody>
          <a:bodyPr/>
          <a:lstStyle/>
          <a:p>
            <a:fld id="{C61F4C64-7CDD-6140-9DC8-B0A6B80B7543}" type="slidenum">
              <a:rPr lang="en-US" smtClean="0"/>
              <a:t>4</a:t>
            </a:fld>
            <a:endParaRPr lang="en-US"/>
          </a:p>
        </p:txBody>
      </p:sp>
    </p:spTree>
    <p:extLst>
      <p:ext uri="{BB962C8B-B14F-4D97-AF65-F5344CB8AC3E}">
        <p14:creationId xmlns:p14="http://schemas.microsoft.com/office/powerpoint/2010/main" val="1843629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2200" dirty="0" smtClean="0">
                <a:ea typeface="Avenir Book" charset="0"/>
                <a:cs typeface="Avenir Book" charset="0"/>
              </a:rPr>
              <a:t>The</a:t>
            </a:r>
            <a:r>
              <a:rPr lang="en-US" sz="2200" baseline="0" dirty="0" smtClean="0">
                <a:ea typeface="Avenir Book" charset="0"/>
                <a:cs typeface="Avenir Book" charset="0"/>
              </a:rPr>
              <a:t> OA Alliance provides support </a:t>
            </a:r>
            <a:r>
              <a:rPr lang="en-US" sz="2200" dirty="0" smtClean="0">
                <a:ea typeface="Avenir Book" charset="0"/>
                <a:cs typeface="Avenir Book" charset="0"/>
              </a:rPr>
              <a:t>for governments and non-governments building an OA Action Plan, including online resources such as the</a:t>
            </a:r>
            <a:r>
              <a:rPr lang="en-US" sz="2200" baseline="0" dirty="0" smtClean="0">
                <a:ea typeface="Avenir Book" charset="0"/>
                <a:cs typeface="Avenir Book" charset="0"/>
              </a:rPr>
              <a:t> Action Plan toolkit and videos.</a:t>
            </a:r>
            <a:endParaRPr lang="en-US" sz="2200" dirty="0" smtClean="0">
              <a:ea typeface="Avenir Book" charset="0"/>
              <a:cs typeface="Avenir Book" charset="0"/>
            </a:endParaRPr>
          </a:p>
          <a:p>
            <a:pPr lvl="1">
              <a:buFont typeface="Arial" panose="020B0604020202020204" pitchFamily="34" charset="0"/>
              <a:buChar char="•"/>
            </a:pPr>
            <a:r>
              <a:rPr lang="en-US" sz="2200" dirty="0" smtClean="0">
                <a:ea typeface="Avenir Book" charset="0"/>
                <a:cs typeface="Avenir Book" charset="0"/>
              </a:rPr>
              <a:t>Document and leverage existing actions that mitigate or adapt</a:t>
            </a:r>
          </a:p>
          <a:p>
            <a:pPr lvl="1">
              <a:buFont typeface="Arial" panose="020B0604020202020204" pitchFamily="34" charset="0"/>
              <a:buChar char="•"/>
            </a:pPr>
            <a:r>
              <a:rPr lang="en-US" sz="2200" dirty="0" smtClean="0">
                <a:ea typeface="Avenir Book" charset="0"/>
                <a:cs typeface="Avenir Book" charset="0"/>
              </a:rPr>
              <a:t>Share ideas and pilots about existing or potential actions </a:t>
            </a:r>
          </a:p>
          <a:p>
            <a:pPr lvl="1">
              <a:buFont typeface="Arial" panose="020B0604020202020204" pitchFamily="34" charset="0"/>
              <a:buChar char="•"/>
            </a:pPr>
            <a:r>
              <a:rPr lang="en-US" sz="2200" dirty="0" smtClean="0">
                <a:ea typeface="Avenir Book" charset="0"/>
                <a:cs typeface="Avenir Book" charset="0"/>
              </a:rPr>
              <a:t>Inspire future actions and investments </a:t>
            </a:r>
            <a:endParaRPr lang="en-US" sz="1200" dirty="0" smtClean="0">
              <a:latin typeface="Calibri Light" panose="020F0302020204030204" pitchFamily="34" charset="0"/>
            </a:endParaRPr>
          </a:p>
          <a:p>
            <a:pPr algn="l">
              <a:spcBef>
                <a:spcPts val="1200"/>
              </a:spcBef>
            </a:pPr>
            <a:endParaRPr lang="en-US" sz="1200" dirty="0" smtClean="0">
              <a:latin typeface="Calibri Light" panose="020F0302020204030204" pitchFamily="34" charset="0"/>
            </a:endParaRPr>
          </a:p>
          <a:p>
            <a:pPr algn="l">
              <a:spcBef>
                <a:spcPts val="1200"/>
              </a:spcBef>
            </a:pPr>
            <a:r>
              <a:rPr lang="en-US" sz="1200" dirty="0" smtClean="0">
                <a:latin typeface="Calibri Light" panose="020F0302020204030204" pitchFamily="34" charset="0"/>
              </a:rPr>
              <a:t>Toolkit meant to be a living compendium, a</a:t>
            </a:r>
            <a:r>
              <a:rPr lang="en-US" sz="1200" baseline="0" dirty="0" smtClean="0">
                <a:latin typeface="Calibri Light" panose="020F0302020204030204" pitchFamily="34" charset="0"/>
              </a:rPr>
              <a:t> way to inspire inspiration, a set of resources, and is by no way comprehensive</a:t>
            </a:r>
            <a:r>
              <a:rPr lang="is-IS" sz="1200" baseline="0" dirty="0" smtClean="0">
                <a:latin typeface="Calibri Light" panose="020F0302020204030204" pitchFamily="34" charset="0"/>
              </a:rPr>
              <a:t>…</a:t>
            </a:r>
          </a:p>
          <a:p>
            <a:pPr algn="l">
              <a:spcBef>
                <a:spcPts val="1200"/>
              </a:spcBef>
            </a:pPr>
            <a:endParaRPr lang="en-US" sz="1200" dirty="0" smtClean="0">
              <a:latin typeface="Calibri Light" panose="020F0302020204030204" pitchFamily="34" charset="0"/>
            </a:endParaRPr>
          </a:p>
        </p:txBody>
      </p:sp>
      <p:sp>
        <p:nvSpPr>
          <p:cNvPr id="4" name="Slide Number Placeholder 3"/>
          <p:cNvSpPr>
            <a:spLocks noGrp="1"/>
          </p:cNvSpPr>
          <p:nvPr>
            <p:ph type="sldNum" sz="quarter" idx="10"/>
          </p:nvPr>
        </p:nvSpPr>
        <p:spPr/>
        <p:txBody>
          <a:bodyPr/>
          <a:lstStyle/>
          <a:p>
            <a:fld id="{C61F4C64-7CDD-6140-9DC8-B0A6B80B7543}" type="slidenum">
              <a:rPr lang="en-US" smtClean="0"/>
              <a:t>5</a:t>
            </a:fld>
            <a:endParaRPr lang="en-US"/>
          </a:p>
        </p:txBody>
      </p:sp>
    </p:spTree>
    <p:extLst>
      <p:ext uri="{BB962C8B-B14F-4D97-AF65-F5344CB8AC3E}">
        <p14:creationId xmlns:p14="http://schemas.microsoft.com/office/powerpoint/2010/main" val="2661977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New Zealand,  Washington, and California have unveiled finalized OA Action Plans and many more are under development.</a:t>
            </a:r>
          </a:p>
          <a:p>
            <a:pPr lvl="0"/>
            <a:endParaRPr lang="en-US" sz="1200" dirty="0" smtClean="0"/>
          </a:p>
          <a:p>
            <a:pPr lvl="0"/>
            <a:r>
              <a:rPr lang="en-US" sz="1200" dirty="0" smtClean="0"/>
              <a:t>OA Action Plans are being created by national, subnational, tribal/ first nation and affiliate (non-government) members of the OA Alliance.</a:t>
            </a:r>
          </a:p>
          <a:p>
            <a:pPr lvl="0"/>
            <a:endParaRPr lang="en-US" sz="1200" dirty="0" smtClean="0"/>
          </a:p>
          <a:p>
            <a:r>
              <a:rPr lang="en-US" sz="1200" dirty="0" smtClean="0"/>
              <a:t>Registered international commitments with the United Nations through Sustainable Development Goal 14.3  and at the 2017 and 2018 Our Ocean Conferences to support the development of 20 OA Action Plans by end of 2019.</a:t>
            </a:r>
          </a:p>
          <a:p>
            <a:endParaRPr lang="en-US" sz="1200" dirty="0" smtClean="0"/>
          </a:p>
          <a:p>
            <a:r>
              <a:rPr lang="en-US" sz="1200" dirty="0" smtClean="0"/>
              <a:t>Showcasing OA Action Plans as they are developed on a rolling basis in 2019 and 2020 to spur the creation of plans by our member governments and affiliate members, including at COP24 and COP25.</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Mobilize and accelerate tangible actions that address OA</a:t>
            </a:r>
          </a:p>
          <a:p>
            <a:endParaRPr lang="en-US" dirty="0"/>
          </a:p>
        </p:txBody>
      </p:sp>
      <p:sp>
        <p:nvSpPr>
          <p:cNvPr id="4" name="Slide Number Placeholder 3"/>
          <p:cNvSpPr>
            <a:spLocks noGrp="1"/>
          </p:cNvSpPr>
          <p:nvPr>
            <p:ph type="sldNum" sz="quarter" idx="10"/>
          </p:nvPr>
        </p:nvSpPr>
        <p:spPr/>
        <p:txBody>
          <a:bodyPr/>
          <a:lstStyle/>
          <a:p>
            <a:fld id="{C61F4C64-7CDD-6140-9DC8-B0A6B80B7543}" type="slidenum">
              <a:rPr lang="en-US" smtClean="0"/>
              <a:t>6</a:t>
            </a:fld>
            <a:endParaRPr lang="en-US"/>
          </a:p>
        </p:txBody>
      </p:sp>
    </p:spTree>
    <p:extLst>
      <p:ext uri="{BB962C8B-B14F-4D97-AF65-F5344CB8AC3E}">
        <p14:creationId xmlns:p14="http://schemas.microsoft.com/office/powerpoint/2010/main" val="1521599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1F4C64-7CDD-6140-9DC8-B0A6B80B7543}" type="slidenum">
              <a:rPr lang="en-US" smtClean="0"/>
              <a:t>7</a:t>
            </a:fld>
            <a:endParaRPr lang="en-US"/>
          </a:p>
        </p:txBody>
      </p:sp>
    </p:spTree>
    <p:extLst>
      <p:ext uri="{BB962C8B-B14F-4D97-AF65-F5344CB8AC3E}">
        <p14:creationId xmlns:p14="http://schemas.microsoft.com/office/powerpoint/2010/main" val="3899233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E6E88EB-AC34-6A43-A9EF-1629B075EEA9}"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05116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E88EB-AC34-6A43-A9EF-1629B075EEA9}"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652194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E88EB-AC34-6A43-A9EF-1629B075EEA9}"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469540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6E88EB-AC34-6A43-A9EF-1629B075EEA9}"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35349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6E88EB-AC34-6A43-A9EF-1629B075EEA9}" type="datetimeFigureOut">
              <a:rPr lang="en-US" smtClean="0"/>
              <a:t>11/28/2018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17296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6E88EB-AC34-6A43-A9EF-1629B075EEA9}" type="datetimeFigureOut">
              <a:rPr lang="en-US" smtClean="0"/>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23262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E88EB-AC34-6A43-A9EF-1629B075EEA9}" type="datetimeFigureOut">
              <a:rPr lang="en-US" smtClean="0"/>
              <a:t>11/28/2018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491895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6E88EB-AC34-6A43-A9EF-1629B075EEA9}"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273631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6E88EB-AC34-6A43-A9EF-1629B075EEA9}"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16080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E88EB-AC34-6A43-A9EF-1629B075EEA9}"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1900118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E88EB-AC34-6A43-A9EF-1629B075EEA9}"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5E8657-368D-4F4E-BDBE-B28BB992E8CE}" type="slidenum">
              <a:rPr lang="en-US" smtClean="0"/>
              <a:t>‹#›</a:t>
            </a:fld>
            <a:endParaRPr lang="en-US"/>
          </a:p>
        </p:txBody>
      </p:sp>
    </p:spTree>
    <p:extLst>
      <p:ext uri="{BB962C8B-B14F-4D97-AF65-F5344CB8AC3E}">
        <p14:creationId xmlns:p14="http://schemas.microsoft.com/office/powerpoint/2010/main" val="58819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E88EB-AC34-6A43-A9EF-1629B075EEA9}" type="datetimeFigureOut">
              <a:rPr lang="en-US" smtClean="0"/>
              <a:t>11/28/2018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5E8657-368D-4F4E-BDBE-B28BB992E8CE}" type="slidenum">
              <a:rPr lang="en-US" smtClean="0"/>
              <a:t>‹#›</a:t>
            </a:fld>
            <a:endParaRPr lang="en-US"/>
          </a:p>
        </p:txBody>
      </p:sp>
    </p:spTree>
    <p:extLst>
      <p:ext uri="{BB962C8B-B14F-4D97-AF65-F5344CB8AC3E}">
        <p14:creationId xmlns:p14="http://schemas.microsoft.com/office/powerpoint/2010/main" val="1910526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Jennifer.Hennessey@gov.wa.go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mailto:Jessie@OAAllianc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1156" y="899869"/>
            <a:ext cx="10566476" cy="2175306"/>
          </a:xfrm>
        </p:spPr>
        <p:txBody>
          <a:bodyPr>
            <a:normAutofit fontScale="90000"/>
          </a:bodyPr>
          <a:lstStyle/>
          <a:p>
            <a:r>
              <a:rPr lang="en-US" sz="4000" b="1" dirty="0" smtClean="0"/>
              <a:t>International </a:t>
            </a:r>
            <a:r>
              <a:rPr lang="en-US" sz="4000" b="1" dirty="0"/>
              <a:t>Alliance to Combat Ocean </a:t>
            </a:r>
            <a:r>
              <a:rPr lang="en-US" sz="4000" b="1" dirty="0" smtClean="0"/>
              <a:t>Acidification</a:t>
            </a:r>
            <a:r>
              <a:rPr lang="en-US" sz="4000" b="1" dirty="0" smtClean="0"/>
              <a:t>:</a:t>
            </a:r>
            <a:r>
              <a:rPr lang="en-US" sz="4400" b="1" dirty="0"/>
              <a:t/>
            </a:r>
            <a:br>
              <a:rPr lang="en-US" sz="4400" b="1" dirty="0"/>
            </a:br>
            <a:r>
              <a:rPr lang="en-US" sz="4400" b="1" i="1" dirty="0"/>
              <a:t>Leadership to advance tangible actions that address ocean acidification</a:t>
            </a:r>
            <a:r>
              <a:rPr lang="en-US" sz="3100" b="1" i="1" dirty="0"/>
              <a:t/>
            </a:r>
            <a:br>
              <a:rPr lang="en-US" sz="3100" b="1" i="1" dirty="0"/>
            </a:br>
            <a:r>
              <a:rPr lang="en-US" sz="3600" b="1" dirty="0"/>
              <a:t/>
            </a:r>
            <a:br>
              <a:rPr lang="en-US" sz="3600" b="1" dirty="0"/>
            </a:br>
            <a:endParaRPr lang="en-US" sz="3600" dirty="0"/>
          </a:p>
        </p:txBody>
      </p:sp>
      <p:pic>
        <p:nvPicPr>
          <p:cNvPr id="10" name="Picture 9">
            <a:extLst>
              <a:ext uri="{FF2B5EF4-FFF2-40B4-BE49-F238E27FC236}">
                <a16:creationId xmlns:a16="http://schemas.microsoft.com/office/drawing/2014/main" id="{7E1DCC1C-B801-A44D-A7BF-0DFB4AA2F0F3}"/>
              </a:ext>
            </a:extLst>
          </p:cNvPr>
          <p:cNvPicPr>
            <a:picLocks noChangeAspect="1"/>
          </p:cNvPicPr>
          <p:nvPr/>
        </p:nvPicPr>
        <p:blipFill>
          <a:blip r:embed="rId3"/>
          <a:stretch>
            <a:fillRect/>
          </a:stretch>
        </p:blipFill>
        <p:spPr>
          <a:xfrm>
            <a:off x="279304" y="5670576"/>
            <a:ext cx="2942711" cy="960034"/>
          </a:xfrm>
          <a:prstGeom prst="rect">
            <a:avLst/>
          </a:prstGeom>
        </p:spPr>
      </p:pic>
      <p:pic>
        <p:nvPicPr>
          <p:cNvPr id="11" name="Picture 10" descr="A picture containing person, food, outdoor, rock&#10;&#10;Description automatically generated">
            <a:extLst>
              <a:ext uri="{FF2B5EF4-FFF2-40B4-BE49-F238E27FC236}">
                <a16:creationId xmlns:a16="http://schemas.microsoft.com/office/drawing/2014/main" id="{CDFDF03C-FD7A-9A40-9A89-2802A10B6974}"/>
              </a:ext>
            </a:extLst>
          </p:cNvPr>
          <p:cNvPicPr>
            <a:picLocks noChangeAspect="1"/>
          </p:cNvPicPr>
          <p:nvPr/>
        </p:nvPicPr>
        <p:blipFill>
          <a:blip r:embed="rId4"/>
          <a:stretch>
            <a:fillRect/>
          </a:stretch>
        </p:blipFill>
        <p:spPr>
          <a:xfrm>
            <a:off x="2594394" y="3258044"/>
            <a:ext cx="3810000" cy="25400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7584" y="2515739"/>
            <a:ext cx="3651156" cy="1952944"/>
          </a:xfrm>
          <a:prstGeom prst="rect">
            <a:avLst/>
          </a:prstGeom>
        </p:spPr>
      </p:pic>
      <p:pic>
        <p:nvPicPr>
          <p:cNvPr id="4" name="Picture 3" descr="A picture containing outdoor, aquarium, tree, bird&#10;&#10;Description automatically generated">
            <a:extLst>
              <a:ext uri="{FF2B5EF4-FFF2-40B4-BE49-F238E27FC236}">
                <a16:creationId xmlns:a16="http://schemas.microsoft.com/office/drawing/2014/main" id="{334426BF-9C1B-F944-983D-F2F080231C63}"/>
              </a:ext>
            </a:extLst>
          </p:cNvPr>
          <p:cNvPicPr>
            <a:picLocks noChangeAspect="1"/>
          </p:cNvPicPr>
          <p:nvPr/>
        </p:nvPicPr>
        <p:blipFill>
          <a:blip r:embed="rId6"/>
          <a:stretch>
            <a:fillRect/>
          </a:stretch>
        </p:blipFill>
        <p:spPr>
          <a:xfrm>
            <a:off x="9001588" y="2150001"/>
            <a:ext cx="2942711" cy="3923615"/>
          </a:xfrm>
          <a:prstGeom prst="rect">
            <a:avLst/>
          </a:prstGeom>
        </p:spPr>
      </p:pic>
      <p:pic>
        <p:nvPicPr>
          <p:cNvPr id="13" name="Picture 12" descr="Underwater view of a coral&#10;&#10;Description automatically generated">
            <a:extLst>
              <a:ext uri="{FF2B5EF4-FFF2-40B4-BE49-F238E27FC236}">
                <a16:creationId xmlns:a16="http://schemas.microsoft.com/office/drawing/2014/main" id="{C4E705D1-FA2D-D44C-AFF4-1E205A4D89C6}"/>
              </a:ext>
            </a:extLst>
          </p:cNvPr>
          <p:cNvPicPr>
            <a:picLocks noChangeAspect="1"/>
          </p:cNvPicPr>
          <p:nvPr/>
        </p:nvPicPr>
        <p:blipFill>
          <a:blip r:embed="rId7"/>
          <a:stretch>
            <a:fillRect/>
          </a:stretch>
        </p:blipFill>
        <p:spPr>
          <a:xfrm>
            <a:off x="402039" y="2150001"/>
            <a:ext cx="2438351" cy="3251135"/>
          </a:xfrm>
          <a:prstGeom prst="rect">
            <a:avLst/>
          </a:prstGeom>
        </p:spPr>
      </p:pic>
    </p:spTree>
    <p:extLst>
      <p:ext uri="{BB962C8B-B14F-4D97-AF65-F5344CB8AC3E}">
        <p14:creationId xmlns:p14="http://schemas.microsoft.com/office/powerpoint/2010/main" val="1738306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945820" y="1650896"/>
            <a:ext cx="6348003" cy="5101596"/>
          </a:xfrm>
        </p:spPr>
        <p:txBody>
          <a:bodyPr>
            <a:normAutofit fontScale="92500" lnSpcReduction="10000"/>
          </a:bodyPr>
          <a:lstStyle/>
          <a:p>
            <a:pPr marL="466618" indent="-466618">
              <a:buFont typeface="+mj-lt"/>
              <a:buAutoNum type="arabicPeriod"/>
            </a:pPr>
            <a:r>
              <a:rPr lang="en-US" sz="3500" dirty="0" smtClean="0"/>
              <a:t>Advance </a:t>
            </a:r>
            <a:r>
              <a:rPr lang="en-US" sz="3500" dirty="0"/>
              <a:t>scientific understanding</a:t>
            </a:r>
          </a:p>
          <a:p>
            <a:pPr marL="466618" indent="-466618">
              <a:buFont typeface="+mj-lt"/>
              <a:buAutoNum type="arabicPeriod"/>
            </a:pPr>
            <a:r>
              <a:rPr lang="en-US" sz="3500" dirty="0"/>
              <a:t>Reduce causes of ocean acidification and changing ocean conditions</a:t>
            </a:r>
          </a:p>
          <a:p>
            <a:pPr marL="466618" indent="-466618">
              <a:buFont typeface="+mj-lt"/>
              <a:buAutoNum type="arabicPeriod"/>
            </a:pPr>
            <a:r>
              <a:rPr lang="en-US" sz="3500" dirty="0"/>
              <a:t>Build adaptation capacity and resilience </a:t>
            </a:r>
          </a:p>
          <a:p>
            <a:pPr marL="466618" indent="-466618">
              <a:buFont typeface="+mj-lt"/>
              <a:buAutoNum type="arabicPeriod"/>
            </a:pPr>
            <a:r>
              <a:rPr lang="en-US" sz="3500" dirty="0"/>
              <a:t>Expand public awareness</a:t>
            </a:r>
          </a:p>
          <a:p>
            <a:pPr marL="466618" indent="-466618">
              <a:buFont typeface="+mj-lt"/>
              <a:buAutoNum type="arabicPeriod"/>
            </a:pPr>
            <a:r>
              <a:rPr lang="en-US" sz="3500" dirty="0"/>
              <a:t>Build sustained international support for addressing ocean acidification through climate frameworks</a:t>
            </a:r>
          </a:p>
          <a:p>
            <a:pPr marL="155539" indent="-155539" defTabSz="829544">
              <a:lnSpc>
                <a:spcPct val="100000"/>
              </a:lnSpc>
              <a:spcBef>
                <a:spcPts val="0"/>
              </a:spcBef>
              <a:buNone/>
              <a:defRPr/>
            </a:pPr>
            <a:endParaRPr lang="en-US" sz="2903" dirty="0">
              <a:sym typeface="Wingdings"/>
            </a:endParaRPr>
          </a:p>
          <a:p>
            <a:endParaRPr lang="en-US" dirty="0"/>
          </a:p>
        </p:txBody>
      </p:sp>
      <p:pic>
        <p:nvPicPr>
          <p:cNvPr id="4" name="Picture 3" descr="A group of people posing for the camera&#10;&#10;Description automatically generated">
            <a:extLst>
              <a:ext uri="{FF2B5EF4-FFF2-40B4-BE49-F238E27FC236}">
                <a16:creationId xmlns:a16="http://schemas.microsoft.com/office/drawing/2014/main" id="{DECFA8F3-B9ED-F643-B9F9-E6CB1BB98D1A}"/>
              </a:ext>
            </a:extLst>
          </p:cNvPr>
          <p:cNvPicPr>
            <a:picLocks noChangeAspect="1"/>
          </p:cNvPicPr>
          <p:nvPr/>
        </p:nvPicPr>
        <p:blipFill rotWithShape="1">
          <a:blip r:embed="rId3"/>
          <a:srcRect t="13695"/>
          <a:stretch/>
        </p:blipFill>
        <p:spPr>
          <a:xfrm>
            <a:off x="479517" y="1811955"/>
            <a:ext cx="5074549" cy="3284703"/>
          </a:xfrm>
          <a:prstGeom prst="rect">
            <a:avLst/>
          </a:prstGeom>
        </p:spPr>
      </p:pic>
      <p:sp>
        <p:nvSpPr>
          <p:cNvPr id="3" name="TextBox 2"/>
          <p:cNvSpPr txBox="1"/>
          <p:nvPr/>
        </p:nvSpPr>
        <p:spPr>
          <a:xfrm>
            <a:off x="1125171" y="5257717"/>
            <a:ext cx="4638873" cy="646331"/>
          </a:xfrm>
          <a:prstGeom prst="rect">
            <a:avLst/>
          </a:prstGeom>
          <a:noFill/>
        </p:spPr>
        <p:txBody>
          <a:bodyPr wrap="square" rtlCol="0">
            <a:spAutoFit/>
          </a:bodyPr>
          <a:lstStyle/>
          <a:p>
            <a:r>
              <a:rPr lang="en-US" dirty="0" smtClean="0"/>
              <a:t>OA Alliance members and partners at the Global Climate Action Summit in California</a:t>
            </a:r>
            <a:endParaRPr lang="en-US" dirty="0"/>
          </a:p>
        </p:txBody>
      </p:sp>
      <p:sp>
        <p:nvSpPr>
          <p:cNvPr id="5" name="TextBox 4"/>
          <p:cNvSpPr txBox="1"/>
          <p:nvPr/>
        </p:nvSpPr>
        <p:spPr>
          <a:xfrm>
            <a:off x="6728313" y="653143"/>
            <a:ext cx="4783015" cy="984885"/>
          </a:xfrm>
          <a:prstGeom prst="rect">
            <a:avLst/>
          </a:prstGeom>
          <a:noFill/>
        </p:spPr>
        <p:txBody>
          <a:bodyPr wrap="square" rtlCol="0">
            <a:spAutoFit/>
          </a:bodyPr>
          <a:lstStyle/>
          <a:p>
            <a:r>
              <a:rPr lang="en-US" sz="4000" b="1" dirty="0"/>
              <a:t>Global Call to Action</a:t>
            </a:r>
            <a:r>
              <a:rPr lang="en-US" sz="4000" dirty="0"/>
              <a:t> </a:t>
            </a:r>
          </a:p>
          <a:p>
            <a:endParaRPr lang="en-US" dirty="0"/>
          </a:p>
        </p:txBody>
      </p:sp>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334029" y="257742"/>
            <a:ext cx="6020723" cy="1203879"/>
          </a:xfrm>
          <a:prstGeom prst="rect">
            <a:avLst/>
          </a:prstGeom>
        </p:spPr>
      </p:pic>
    </p:spTree>
    <p:extLst>
      <p:ext uri="{BB962C8B-B14F-4D97-AF65-F5344CB8AC3E}">
        <p14:creationId xmlns:p14="http://schemas.microsoft.com/office/powerpoint/2010/main" val="3181846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3">
            <a:extLst>
              <a:ext uri="{28A0092B-C50C-407E-A947-70E740481C1C}">
                <a14:useLocalDpi xmlns:a14="http://schemas.microsoft.com/office/drawing/2010/main" val="0"/>
              </a:ext>
            </a:extLst>
          </a:blip>
          <a:stretch>
            <a:fillRect/>
          </a:stretch>
        </p:blipFill>
        <p:spPr>
          <a:xfrm>
            <a:off x="334029" y="257742"/>
            <a:ext cx="6020723" cy="1203879"/>
          </a:xfrm>
          <a:prstGeom prst="rect">
            <a:avLst/>
          </a:prstGeom>
        </p:spPr>
      </p:pic>
      <p:graphicFrame>
        <p:nvGraphicFramePr>
          <p:cNvPr id="6" name="Content Placeholder 5"/>
          <p:cNvGraphicFramePr>
            <a:graphicFrameLocks noGrp="1"/>
          </p:cNvGraphicFramePr>
          <p:nvPr>
            <p:ph idx="1"/>
            <p:extLst>
              <p:ext uri="{D42A27DB-BD31-4B8C-83A1-F6EECF244321}">
                <p14:modId xmlns:p14="http://schemas.microsoft.com/office/powerpoint/2010/main" val="1577380778"/>
              </p:ext>
            </p:extLst>
          </p:nvPr>
        </p:nvGraphicFramePr>
        <p:xfrm>
          <a:off x="1049215" y="1798070"/>
          <a:ext cx="9682424" cy="45323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2881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0985" y="1078624"/>
            <a:ext cx="5930182" cy="1325563"/>
          </a:xfrm>
        </p:spPr>
        <p:txBody>
          <a:bodyPr>
            <a:normAutofit/>
          </a:bodyPr>
          <a:lstStyle/>
          <a:p>
            <a:pPr algn="ctr"/>
            <a:r>
              <a:rPr lang="en-US" sz="4000" b="1" dirty="0">
                <a:latin typeface="+mn-lt"/>
              </a:rPr>
              <a:t>A Commitment to </a:t>
            </a:r>
            <a:r>
              <a:rPr lang="en-US" sz="4000" b="1" dirty="0" smtClean="0">
                <a:latin typeface="+mn-lt"/>
              </a:rPr>
              <a:t>Action</a:t>
            </a:r>
            <a:endParaRPr lang="en-US" sz="4000" b="1" dirty="0">
              <a:latin typeface="+mn-lt"/>
            </a:endParaRPr>
          </a:p>
        </p:txBody>
      </p:sp>
      <p:sp>
        <p:nvSpPr>
          <p:cNvPr id="3" name="Content Placeholder 2"/>
          <p:cNvSpPr>
            <a:spLocks noGrp="1"/>
          </p:cNvSpPr>
          <p:nvPr>
            <p:ph idx="1"/>
          </p:nvPr>
        </p:nvSpPr>
        <p:spPr>
          <a:xfrm>
            <a:off x="4984954" y="2404187"/>
            <a:ext cx="6902245" cy="3631251"/>
          </a:xfrm>
        </p:spPr>
        <p:txBody>
          <a:bodyPr>
            <a:normAutofit/>
          </a:bodyPr>
          <a:lstStyle/>
          <a:p>
            <a:pPr marL="457200" lvl="1" indent="0" algn="ctr">
              <a:buNone/>
            </a:pPr>
            <a:r>
              <a:rPr lang="en-US" sz="3600" i="1" dirty="0" smtClean="0">
                <a:latin typeface="+mj-lt"/>
                <a:ea typeface="Avenir Book" charset="0"/>
                <a:cs typeface="Avenir Book" charset="0"/>
              </a:rPr>
              <a:t>“</a:t>
            </a:r>
            <a:r>
              <a:rPr lang="en-US" sz="3600" i="1" dirty="0">
                <a:latin typeface="+mj-lt"/>
                <a:ea typeface="Avenir Book" charset="0"/>
                <a:cs typeface="Avenir Book" charset="0"/>
              </a:rPr>
              <a:t>Individual Alliance members…commit to taking meaningful actions where they are located by crafting their own jurisdictional </a:t>
            </a:r>
            <a:endParaRPr lang="en-US" sz="3600" i="1" dirty="0" smtClean="0">
              <a:latin typeface="+mj-lt"/>
              <a:ea typeface="Avenir Book" charset="0"/>
              <a:cs typeface="Avenir Book" charset="0"/>
            </a:endParaRPr>
          </a:p>
          <a:p>
            <a:pPr marL="457200" lvl="1" indent="0" algn="ctr">
              <a:buNone/>
            </a:pPr>
            <a:r>
              <a:rPr lang="en-US" sz="3600" b="1" i="1" dirty="0" smtClean="0">
                <a:latin typeface="+mj-lt"/>
                <a:ea typeface="Avenir Book" charset="0"/>
                <a:cs typeface="Avenir Book" charset="0"/>
              </a:rPr>
              <a:t>Ocean </a:t>
            </a:r>
            <a:r>
              <a:rPr lang="en-US" sz="3600" b="1" i="1" dirty="0">
                <a:latin typeface="+mj-lt"/>
                <a:ea typeface="Avenir Book" charset="0"/>
                <a:cs typeface="Avenir Book" charset="0"/>
              </a:rPr>
              <a:t>Acidification Action Plan.” </a:t>
            </a:r>
          </a:p>
          <a:p>
            <a:pPr marL="457200" lvl="1" indent="0">
              <a:buNone/>
            </a:pPr>
            <a:endParaRPr lang="en-US" sz="2800" dirty="0">
              <a:latin typeface="+mj-lt"/>
              <a:ea typeface="Avenir Book" charset="0"/>
              <a:cs typeface="Avenir Book" charset="0"/>
            </a:endParaRPr>
          </a:p>
          <a:p>
            <a:pPr marL="457200" lvl="1" indent="0">
              <a:buNone/>
            </a:pPr>
            <a:endParaRPr lang="en-US" dirty="0">
              <a:latin typeface="+mj-lt"/>
              <a:ea typeface="Avenir Book" charset="0"/>
              <a:cs typeface="Avenir Book" charset="0"/>
            </a:endParaRPr>
          </a:p>
        </p:txBody>
      </p:sp>
      <p:sp>
        <p:nvSpPr>
          <p:cNvPr id="5" name="Content Placeholder 2"/>
          <p:cNvSpPr txBox="1">
            <a:spLocks/>
          </p:cNvSpPr>
          <p:nvPr/>
        </p:nvSpPr>
        <p:spPr>
          <a:xfrm>
            <a:off x="1468243" y="-5380464"/>
            <a:ext cx="8229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base">
              <a:buFont typeface="Arial"/>
              <a:buNone/>
            </a:pPr>
            <a:endParaRPr lang="en-US" sz="3266" dirty="0">
              <a:latin typeface="Avenir Book" charset="0"/>
              <a:ea typeface="Avenir Book" charset="0"/>
              <a:cs typeface="Avenir Book" charset="0"/>
            </a:endParaRPr>
          </a:p>
          <a:p>
            <a:pPr marL="0" indent="0" fontAlgn="base">
              <a:buFont typeface="Arial"/>
              <a:buNone/>
            </a:pPr>
            <a:endParaRPr lang="en-US" sz="3266" dirty="0">
              <a:latin typeface="Avenir Book" charset="0"/>
              <a:ea typeface="Avenir Book" charset="0"/>
              <a:cs typeface="Avenir Book" charset="0"/>
            </a:endParaRPr>
          </a:p>
        </p:txBody>
      </p:sp>
      <p:pic>
        <p:nvPicPr>
          <p:cNvPr id="7" name="Picture 6">
            <a:extLst>
              <a:ext uri="{FF2B5EF4-FFF2-40B4-BE49-F238E27FC236}">
                <a16:creationId xmlns:a16="http://schemas.microsoft.com/office/drawing/2014/main" id="{DB81082F-EA40-7048-8C43-906BF3830407}"/>
              </a:ext>
            </a:extLst>
          </p:cNvPr>
          <p:cNvPicPr/>
          <p:nvPr/>
        </p:nvPicPr>
        <p:blipFill>
          <a:blip r:embed="rId3">
            <a:extLst>
              <a:ext uri="{28A0092B-C50C-407E-A947-70E740481C1C}">
                <a14:useLocalDpi xmlns:a14="http://schemas.microsoft.com/office/drawing/2010/main" val="0"/>
              </a:ext>
            </a:extLst>
          </a:blip>
          <a:stretch>
            <a:fillRect/>
          </a:stretch>
        </p:blipFill>
        <p:spPr>
          <a:xfrm>
            <a:off x="379588" y="104887"/>
            <a:ext cx="5930182" cy="1339912"/>
          </a:xfrm>
          <a:prstGeom prst="rect">
            <a:avLst/>
          </a:prstGeom>
        </p:spPr>
      </p:pic>
      <p:pic>
        <p:nvPicPr>
          <p:cNvPr id="8" name="Picture 7" descr="A picture containing ceiling, wall, indoor, standing&#10;&#10;Description automatically generated">
            <a:extLst>
              <a:ext uri="{FF2B5EF4-FFF2-40B4-BE49-F238E27FC236}">
                <a16:creationId xmlns:a16="http://schemas.microsoft.com/office/drawing/2014/main" id="{76B16123-CB0D-BB41-ADAF-BE40D4E4E4DD}"/>
              </a:ext>
            </a:extLst>
          </p:cNvPr>
          <p:cNvPicPr>
            <a:picLocks noChangeAspect="1"/>
          </p:cNvPicPr>
          <p:nvPr/>
        </p:nvPicPr>
        <p:blipFill rotWithShape="1">
          <a:blip r:embed="rId4"/>
          <a:srcRect t="13750" b="6857"/>
          <a:stretch/>
        </p:blipFill>
        <p:spPr>
          <a:xfrm>
            <a:off x="437018" y="1790412"/>
            <a:ext cx="4527989" cy="4793268"/>
          </a:xfrm>
          <a:prstGeom prst="rect">
            <a:avLst/>
          </a:prstGeom>
        </p:spPr>
      </p:pic>
      <p:sp>
        <p:nvSpPr>
          <p:cNvPr id="4" name="TextBox 3"/>
          <p:cNvSpPr txBox="1"/>
          <p:nvPr/>
        </p:nvSpPr>
        <p:spPr>
          <a:xfrm>
            <a:off x="6693408" y="5660503"/>
            <a:ext cx="3938016" cy="1077218"/>
          </a:xfrm>
          <a:prstGeom prst="rect">
            <a:avLst/>
          </a:prstGeom>
          <a:noFill/>
        </p:spPr>
        <p:txBody>
          <a:bodyPr wrap="square" rtlCol="0">
            <a:spAutoFit/>
          </a:bodyPr>
          <a:lstStyle/>
          <a:p>
            <a:pPr algn="ctr"/>
            <a:r>
              <a:rPr lang="en-US" sz="3200" dirty="0" smtClean="0"/>
              <a:t>-- Governor Jay Inslee</a:t>
            </a:r>
          </a:p>
          <a:p>
            <a:pPr algn="ctr"/>
            <a:r>
              <a:rPr lang="en-US" sz="3200" dirty="0" smtClean="0"/>
              <a:t>Washington State</a:t>
            </a:r>
            <a:endParaRPr lang="en-US" sz="3200" dirty="0"/>
          </a:p>
        </p:txBody>
      </p:sp>
    </p:spTree>
    <p:extLst>
      <p:ext uri="{BB962C8B-B14F-4D97-AF65-F5344CB8AC3E}">
        <p14:creationId xmlns:p14="http://schemas.microsoft.com/office/powerpoint/2010/main" val="190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AA4417D-CB09-DC43-93E7-398A4E4D737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5118" y="2133744"/>
            <a:ext cx="4785685" cy="4233490"/>
          </a:xfrm>
          <a:prstGeom prst="rect">
            <a:avLst/>
          </a:prstGeom>
        </p:spPr>
      </p:pic>
      <p:pic>
        <p:nvPicPr>
          <p:cNvPr id="10" name="Picture 9">
            <a:extLst>
              <a:ext uri="{FF2B5EF4-FFF2-40B4-BE49-F238E27FC236}">
                <a16:creationId xmlns:a16="http://schemas.microsoft.com/office/drawing/2014/main" id="{7C4D0148-7B9B-474C-8B4F-C8770B695B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7802" y="2133744"/>
            <a:ext cx="4761301" cy="4201847"/>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2991" r="13938"/>
          <a:stretch/>
        </p:blipFill>
        <p:spPr>
          <a:xfrm>
            <a:off x="203088" y="2938459"/>
            <a:ext cx="5283312" cy="3397131"/>
          </a:xfrm>
          <a:prstGeom prst="rect">
            <a:avLst/>
          </a:prstGeom>
        </p:spPr>
      </p:pic>
      <p:pic>
        <p:nvPicPr>
          <p:cNvPr id="6" name="Picture 5"/>
          <p:cNvPicPr/>
          <p:nvPr/>
        </p:nvPicPr>
        <p:blipFill>
          <a:blip r:embed="rId6">
            <a:extLst>
              <a:ext uri="{28A0092B-C50C-407E-A947-70E740481C1C}">
                <a14:useLocalDpi xmlns:a14="http://schemas.microsoft.com/office/drawing/2010/main" val="0"/>
              </a:ext>
            </a:extLst>
          </a:blip>
          <a:stretch>
            <a:fillRect/>
          </a:stretch>
        </p:blipFill>
        <p:spPr>
          <a:xfrm>
            <a:off x="334029" y="257742"/>
            <a:ext cx="6020723" cy="1203879"/>
          </a:xfrm>
          <a:prstGeom prst="rect">
            <a:avLst/>
          </a:prstGeom>
        </p:spPr>
      </p:pic>
    </p:spTree>
    <p:extLst>
      <p:ext uri="{BB962C8B-B14F-4D97-AF65-F5344CB8AC3E}">
        <p14:creationId xmlns:p14="http://schemas.microsoft.com/office/powerpoint/2010/main" val="2897784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876B-734A-0D4B-9BD2-53060A4EE528}"/>
              </a:ext>
            </a:extLst>
          </p:cNvPr>
          <p:cNvSpPr>
            <a:spLocks noGrp="1"/>
          </p:cNvSpPr>
          <p:nvPr>
            <p:ph type="title"/>
          </p:nvPr>
        </p:nvSpPr>
        <p:spPr>
          <a:xfrm>
            <a:off x="838201" y="103494"/>
            <a:ext cx="10515600" cy="1325563"/>
          </a:xfrm>
        </p:spPr>
        <p:txBody>
          <a:bodyPr>
            <a:normAutofit/>
          </a:bodyPr>
          <a:lstStyle/>
          <a:p>
            <a:r>
              <a:rPr lang="en-US" sz="4000" b="1" dirty="0">
                <a:latin typeface="+mn-lt"/>
              </a:rPr>
              <a:t>Making Progress </a:t>
            </a:r>
            <a:r>
              <a:rPr lang="en-US" sz="4000" b="1" dirty="0" smtClean="0">
                <a:latin typeface="+mn-lt"/>
              </a:rPr>
              <a:t>– </a:t>
            </a:r>
            <a:br>
              <a:rPr lang="en-US" sz="4000" b="1" dirty="0" smtClean="0">
                <a:latin typeface="+mn-lt"/>
              </a:rPr>
            </a:br>
            <a:r>
              <a:rPr lang="en-US" sz="4000" b="1" dirty="0" smtClean="0">
                <a:latin typeface="+mn-lt"/>
              </a:rPr>
              <a:t>Delivering </a:t>
            </a:r>
            <a:r>
              <a:rPr lang="en-US" sz="4000" b="1" dirty="0">
                <a:latin typeface="+mn-lt"/>
              </a:rPr>
              <a:t>on Commitments</a:t>
            </a:r>
          </a:p>
        </p:txBody>
      </p:sp>
      <p:graphicFrame>
        <p:nvGraphicFramePr>
          <p:cNvPr id="10" name="Content Placeholder 9"/>
          <p:cNvGraphicFramePr>
            <a:graphicFrameLocks noGrp="1"/>
          </p:cNvGraphicFramePr>
          <p:nvPr>
            <p:ph sz="half" idx="1"/>
            <p:extLst>
              <p:ext uri="{D42A27DB-BD31-4B8C-83A1-F6EECF244321}">
                <p14:modId xmlns:p14="http://schemas.microsoft.com/office/powerpoint/2010/main" val="3159306472"/>
              </p:ext>
            </p:extLst>
          </p:nvPr>
        </p:nvGraphicFramePr>
        <p:xfrm>
          <a:off x="0" y="1316334"/>
          <a:ext cx="6179736" cy="5061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12"/>
          <p:cNvGraphicFramePr>
            <a:graphicFrameLocks noGrp="1"/>
          </p:cNvGraphicFramePr>
          <p:nvPr>
            <p:ph sz="half" idx="2"/>
            <p:extLst>
              <p:ext uri="{D42A27DB-BD31-4B8C-83A1-F6EECF244321}">
                <p14:modId xmlns:p14="http://schemas.microsoft.com/office/powerpoint/2010/main" val="3612564765"/>
              </p:ext>
            </p:extLst>
          </p:nvPr>
        </p:nvGraphicFramePr>
        <p:xfrm>
          <a:off x="5594907" y="643096"/>
          <a:ext cx="6443018" cy="61368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26262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B1B847-C87A-CF49-A410-C64D75465962}"/>
              </a:ext>
            </a:extLst>
          </p:cNvPr>
          <p:cNvSpPr>
            <a:spLocks noGrp="1"/>
          </p:cNvSpPr>
          <p:nvPr>
            <p:ph idx="1"/>
          </p:nvPr>
        </p:nvSpPr>
        <p:spPr>
          <a:xfrm>
            <a:off x="838200" y="1825624"/>
            <a:ext cx="10515600" cy="5032375"/>
          </a:xfrm>
        </p:spPr>
        <p:txBody>
          <a:bodyPr/>
          <a:lstStyle/>
          <a:p>
            <a:pPr marL="0" indent="0" algn="ctr">
              <a:buNone/>
            </a:pPr>
            <a:endParaRPr lang="en-US" dirty="0"/>
          </a:p>
          <a:p>
            <a:pPr marL="0" indent="0" algn="ctr">
              <a:buNone/>
            </a:pPr>
            <a:r>
              <a:rPr lang="en-US" sz="3200" dirty="0"/>
              <a:t>Jennifer </a:t>
            </a:r>
            <a:r>
              <a:rPr lang="en-US" sz="3200" dirty="0" smtClean="0"/>
              <a:t>Hennessey, Senior </a:t>
            </a:r>
            <a:r>
              <a:rPr lang="en-US" sz="3200" dirty="0" smtClean="0"/>
              <a:t>Policy Ocean </a:t>
            </a:r>
            <a:r>
              <a:rPr lang="en-US" sz="3200" dirty="0" smtClean="0"/>
              <a:t>Advisor </a:t>
            </a:r>
          </a:p>
          <a:p>
            <a:pPr marL="0" indent="0" algn="ctr">
              <a:buNone/>
            </a:pPr>
            <a:r>
              <a:rPr lang="en-US" sz="3200" dirty="0" smtClean="0"/>
              <a:t>Washington </a:t>
            </a:r>
            <a:r>
              <a:rPr lang="en-US" sz="3200" dirty="0"/>
              <a:t>State Governor Jay Inslee</a:t>
            </a:r>
          </a:p>
          <a:p>
            <a:pPr marL="0" indent="0" algn="ctr">
              <a:buNone/>
            </a:pPr>
            <a:r>
              <a:rPr lang="en-US" sz="3200" dirty="0">
                <a:hlinkClick r:id="rId3"/>
              </a:rPr>
              <a:t>Jennifer.Hennessey@gov.wa.gov</a:t>
            </a:r>
            <a:endParaRPr lang="en-US" sz="3200" dirty="0"/>
          </a:p>
          <a:p>
            <a:pPr marL="0" indent="0" algn="ctr">
              <a:buNone/>
            </a:pPr>
            <a:endParaRPr lang="en-US" sz="3200" dirty="0"/>
          </a:p>
          <a:p>
            <a:pPr marL="0" indent="0" algn="ctr">
              <a:buNone/>
            </a:pPr>
            <a:r>
              <a:rPr lang="en-US" sz="3200" dirty="0"/>
              <a:t>Jessie Turner, Secretariat for the OA Alliance</a:t>
            </a:r>
          </a:p>
          <a:p>
            <a:pPr marL="0" indent="0" algn="ctr">
              <a:buNone/>
            </a:pPr>
            <a:r>
              <a:rPr lang="en-US" sz="3200" dirty="0">
                <a:hlinkClick r:id="rId4"/>
              </a:rPr>
              <a:t>Jessie@OAAlliance.org</a:t>
            </a:r>
            <a:endParaRPr lang="en-US" sz="3200"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A2D7DBA1-C22A-6E48-A3B6-F84F344256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6577" y="5812276"/>
            <a:ext cx="4838846" cy="972001"/>
          </a:xfrm>
          <a:prstGeom prst="rect">
            <a:avLst/>
          </a:prstGeom>
        </p:spPr>
      </p:pic>
      <p:pic>
        <p:nvPicPr>
          <p:cNvPr id="6" name="Picture 5"/>
          <p:cNvPicPr/>
          <p:nvPr/>
        </p:nvPicPr>
        <p:blipFill>
          <a:blip r:embed="rId6">
            <a:extLst>
              <a:ext uri="{28A0092B-C50C-407E-A947-70E740481C1C}">
                <a14:useLocalDpi xmlns:a14="http://schemas.microsoft.com/office/drawing/2010/main" val="0"/>
              </a:ext>
            </a:extLst>
          </a:blip>
          <a:stretch>
            <a:fillRect/>
          </a:stretch>
        </p:blipFill>
        <p:spPr bwMode="auto">
          <a:xfrm>
            <a:off x="2285847" y="411990"/>
            <a:ext cx="7620306" cy="13399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8373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1401</TotalTime>
  <Words>857</Words>
  <Application>Microsoft Office PowerPoint</Application>
  <PresentationFormat>Widescreen</PresentationFormat>
  <Paragraphs>88</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Avenir Book</vt:lpstr>
      <vt:lpstr>Calibri</vt:lpstr>
      <vt:lpstr>Calibri Light</vt:lpstr>
      <vt:lpstr>Times New Roman</vt:lpstr>
      <vt:lpstr>Wingdings</vt:lpstr>
      <vt:lpstr>Office Theme</vt:lpstr>
      <vt:lpstr>International Alliance to Combat Ocean Acidification: Leadership to advance tangible actions that address ocean acidification  </vt:lpstr>
      <vt:lpstr>PowerPoint Presentation</vt:lpstr>
      <vt:lpstr>PowerPoint Presentation</vt:lpstr>
      <vt:lpstr>A Commitment to Action</vt:lpstr>
      <vt:lpstr>PowerPoint Presentation</vt:lpstr>
      <vt:lpstr>Making Progress –  Delivering on Commitments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Oysters to Crabs to Corals — Join the International Alliance to Combat Ocean Acidification to Protect Coastal Communities and Marine Ecosystems</dc:title>
  <dc:creator>Jessie Turner</dc:creator>
  <cp:lastModifiedBy>Hennessey, Jennifer (GOV)</cp:lastModifiedBy>
  <cp:revision>128</cp:revision>
  <dcterms:created xsi:type="dcterms:W3CDTF">2016-10-26T01:21:05Z</dcterms:created>
  <dcterms:modified xsi:type="dcterms:W3CDTF">2018-11-29T00:16:59Z</dcterms:modified>
</cp:coreProperties>
</file>