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996" r:id="rId2"/>
    <p:sldMasterId id="2147484178" r:id="rId3"/>
    <p:sldMasterId id="2147484446" r:id="rId4"/>
  </p:sldMasterIdLst>
  <p:notesMasterIdLst>
    <p:notesMasterId r:id="rId11"/>
  </p:notesMasterIdLst>
  <p:sldIdLst>
    <p:sldId id="256" r:id="rId5"/>
    <p:sldId id="395" r:id="rId6"/>
    <p:sldId id="354" r:id="rId7"/>
    <p:sldId id="259" r:id="rId8"/>
    <p:sldId id="928" r:id="rId9"/>
    <p:sldId id="50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FA00"/>
    <a:srgbClr val="BBE0E3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9"/>
    <p:restoredTop sz="94599"/>
  </p:normalViewPr>
  <p:slideViewPr>
    <p:cSldViewPr snapToGrid="0" snapToObjects="1">
      <p:cViewPr varScale="1">
        <p:scale>
          <a:sx n="91" d="100"/>
          <a:sy n="91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5F9A2-A88C-C64B-B454-800295B8408F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CDF85-D2E2-474D-8F5B-C407F643C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6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CDF85-D2E2-474D-8F5B-C407F643CB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9222E4-E2E5-45A7-9C70-6C814914E60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64931" eaLnBrk="1" hangingPunct="1">
              <a:defRPr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72871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4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3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1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6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5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0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3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99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64C07-2116-2541-B89B-F4F0D002E55E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42613D-980A-E042-8E48-E3894F128838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E81A2-9F5C-BC49-8C1B-4E8635E3C9CC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580ED1-167A-F145-B92D-663D1361237F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32B519-39A4-0E4E-A393-ED695F19868D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266159-EBF7-8D43-A2E4-2F6CBA2C6DA2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4FA825-66FD-1D42-BAE1-D6DAA87D5CC7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285BF7-2D1E-9845-A7B5-6C0A159830F3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49AFAE-AA55-2F49-9B3C-FC9E441232D3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43475D-8483-B344-8D73-143E7DD77307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8926A1-3441-3E4E-8276-7D47301CEE12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01F8D2-77D7-4B4D-BB2E-66D454C45AAB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8AEAA6-9678-854E-9B2F-E2B53D9B0CA1}" type="slidenum">
              <a:rPr lang="en-US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190626" y="1151931"/>
            <a:ext cx="9810751" cy="232171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190626" y="3536156"/>
            <a:ext cx="9810751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Body Level One</a:t>
            </a:r>
          </a:p>
          <a:p>
            <a:pPr lvl="1">
              <a:defRPr sz="1800"/>
            </a:pPr>
            <a:r>
              <a:rPr sz="2200"/>
              <a:t>Body Level Two</a:t>
            </a:r>
          </a:p>
          <a:p>
            <a:pPr lvl="2">
              <a:defRPr sz="1800"/>
            </a:pPr>
            <a:r>
              <a:rPr sz="2200"/>
              <a:t>Body Level Three</a:t>
            </a:r>
          </a:p>
          <a:p>
            <a:pPr lvl="3">
              <a:defRPr sz="1800"/>
            </a:pPr>
            <a:r>
              <a:rPr sz="2200"/>
              <a:t>Body Level Four</a:t>
            </a:r>
          </a:p>
          <a:p>
            <a:pPr lvl="4">
              <a:defRPr sz="1800"/>
            </a:pPr>
            <a:r>
              <a:rPr sz="2200"/>
              <a:t>Body Level Five</a:t>
            </a:r>
          </a:p>
        </p:txBody>
      </p:sp>
    </p:spTree>
    <p:extLst/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 userDrawn="1"/>
        </p:nvSpPr>
        <p:spPr>
          <a:xfrm>
            <a:off x="0" y="1"/>
            <a:ext cx="12192000" cy="92869"/>
          </a:xfrm>
          <a:prstGeom prst="rect">
            <a:avLst/>
          </a:prstGeom>
          <a:solidFill>
            <a:srgbClr val="5492C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  <p:sp>
        <p:nvSpPr>
          <p:cNvPr id="45" name="Rectangle 44"/>
          <p:cNvSpPr/>
          <p:nvPr userDrawn="1"/>
        </p:nvSpPr>
        <p:spPr>
          <a:xfrm>
            <a:off x="0" y="6765132"/>
            <a:ext cx="12192000" cy="928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C864C07-2116-2541-B89B-F4F0D002E5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09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042613D-980A-E042-8E48-E3894F1288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27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9FE81A2-9F5C-BC49-8C1B-4E8635E3C9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18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E580ED1-167A-F145-B92D-663D136123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88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C32B519-39A4-0E4E-A393-ED695F1986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519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F266159-EBF7-8D43-A2E4-2F6CBA2C6D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60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94FA825-66FD-1D42-BAE1-D6DAA87D5C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347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0285BF7-2D1E-9845-A7B5-6C0A159830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917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B49AFAE-AA55-2F49-9B3C-FC9E441232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92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143475D-8483-B344-8D73-143E7DD773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285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38926A1-3441-3E4E-8276-7D47301CEE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877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601F8D2-77D7-4B4D-BB2E-66D454C45A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042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C8AEAA6-9678-854E-9B2F-E2B53D9B0C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84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C864C07-2116-2541-B89B-F4F0D002E55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61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042613D-980A-E042-8E48-E3894F1288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850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9FE81A2-9F5C-BC49-8C1B-4E8635E3C9C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097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E580ED1-167A-F145-B92D-663D136123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649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C32B519-39A4-0E4E-A393-ED695F19868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95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F266159-EBF7-8D43-A2E4-2F6CBA2C6DA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615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94FA825-66FD-1D42-BAE1-D6DAA87D5C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898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0285BF7-2D1E-9845-A7B5-6C0A159830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009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B49AFAE-AA55-2F49-9B3C-FC9E441232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980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143475D-8483-B344-8D73-143E7DD773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046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38926A1-3441-3E4E-8276-7D47301CEE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0686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601F8D2-77D7-4B4D-BB2E-66D454C45A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853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C8AEAA6-9678-854E-9B2F-E2B53D9B0C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9705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190626" y="1151931"/>
            <a:ext cx="9810751" cy="232171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190626" y="3536156"/>
            <a:ext cx="9810751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Body Level One</a:t>
            </a:r>
          </a:p>
          <a:p>
            <a:pPr lvl="1">
              <a:defRPr sz="1800"/>
            </a:pPr>
            <a:r>
              <a:rPr sz="2200"/>
              <a:t>Body Level Two</a:t>
            </a:r>
          </a:p>
          <a:p>
            <a:pPr lvl="2">
              <a:defRPr sz="1800"/>
            </a:pPr>
            <a:r>
              <a:rPr sz="2200"/>
              <a:t>Body Level Three</a:t>
            </a:r>
          </a:p>
          <a:p>
            <a:pPr lvl="3">
              <a:defRPr sz="1800"/>
            </a:pPr>
            <a:r>
              <a:rPr sz="2200"/>
              <a:t>Body Level Four</a:t>
            </a:r>
          </a:p>
          <a:p>
            <a:pPr lvl="4">
              <a:defRPr sz="1800"/>
            </a:pPr>
            <a:r>
              <a:rPr sz="22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763841499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5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A16E7-B5EF-6B40-B6A6-095D770CDBE0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0D27C-0D25-9249-9FCC-8C046F7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3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  <p:sldLayoutId id="21474841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6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7" r:id="rId1"/>
    <p:sldLayoutId id="2147484448" r:id="rId2"/>
    <p:sldLayoutId id="2147484449" r:id="rId3"/>
    <p:sldLayoutId id="2147484450" r:id="rId4"/>
    <p:sldLayoutId id="2147484451" r:id="rId5"/>
    <p:sldLayoutId id="2147484452" r:id="rId6"/>
    <p:sldLayoutId id="2147484453" r:id="rId7"/>
    <p:sldLayoutId id="2147484454" r:id="rId8"/>
    <p:sldLayoutId id="2147484455" r:id="rId9"/>
    <p:sldLayoutId id="2147484456" r:id="rId10"/>
    <p:sldLayoutId id="2147484457" r:id="rId11"/>
    <p:sldLayoutId id="2147484458" r:id="rId12"/>
    <p:sldLayoutId id="2147484459" r:id="rId13"/>
    <p:sldLayoutId id="2147484460" r:id="rId14"/>
    <p:sldLayoutId id="214748446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tif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emf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4.png"/><Relationship Id="rId3" Type="http://schemas.openxmlformats.org/officeDocument/2006/relationships/audio" Target="../media/media3.m4a"/><Relationship Id="rId7" Type="http://schemas.openxmlformats.org/officeDocument/2006/relationships/image" Target="../media/image7.png"/><Relationship Id="rId12" Type="http://schemas.openxmlformats.org/officeDocument/2006/relationships/image" Target="../media/image12.wmf"/><Relationship Id="rId17" Type="http://schemas.openxmlformats.org/officeDocument/2006/relationships/image" Target="../media/image17.png"/><Relationship Id="rId2" Type="http://schemas.microsoft.com/office/2007/relationships/media" Target="../media/media3.m4a"/><Relationship Id="rId16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11" Type="http://schemas.openxmlformats.org/officeDocument/2006/relationships/image" Target="../media/image11.wmf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15.jpeg"/><Relationship Id="rId10" Type="http://schemas.openxmlformats.org/officeDocument/2006/relationships/image" Target="../media/image10.wmf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9.wmf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hyperlink" Target="mailto:w.cheung@oceans.ub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23690" y="179809"/>
            <a:ext cx="12014523" cy="34637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Current research questions being addressed in the ongoing IPCC Special Report on the Ocean and Cryosphere in a Changing Climate (SROCC)</a:t>
            </a:r>
          </a:p>
          <a:p>
            <a:pPr algn="r"/>
            <a:endParaRPr lang="en-CA" sz="22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r"/>
            <a:r>
              <a:rPr lang="en-CA" sz="2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Changing Ocean, Marine Ecosystems and Dependent Communities</a:t>
            </a:r>
          </a:p>
          <a:p>
            <a:pPr algn="r"/>
            <a:endParaRPr lang="en-CA" sz="25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r"/>
            <a:r>
              <a:rPr lang="en-CA" sz="25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William W. L. Cheung </a:t>
            </a:r>
          </a:p>
          <a:p>
            <a:pPr algn="r"/>
            <a:endParaRPr lang="en-CA" sz="16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r"/>
            <a:r>
              <a:rPr lang="en-CA" sz="16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Associate Professor and Canada Research Chair, Institute for the Oceans and Fisheries, University of British Columbia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F54E27-DCEE-4C4C-B98D-AB4EF2B409EB}"/>
              </a:ext>
            </a:extLst>
          </p:cNvPr>
          <p:cNvSpPr/>
          <p:nvPr/>
        </p:nvSpPr>
        <p:spPr>
          <a:xfrm>
            <a:off x="169650" y="6035281"/>
            <a:ext cx="3174889" cy="785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E933C-8E33-794A-9AED-96463FEB4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295" y="3734563"/>
            <a:ext cx="3124629" cy="10866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83" b="-3216"/>
          <a:stretch/>
        </p:blipFill>
        <p:spPr>
          <a:xfrm>
            <a:off x="123690" y="3186793"/>
            <a:ext cx="1933605" cy="22141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1B3BBC-57D0-0A4E-AD62-B5B323D5B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4942" y="2842289"/>
            <a:ext cx="2413000" cy="337820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2D8D61A-AF3A-9D44-A20C-1430A1C29E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0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719"/>
    </mc:Choice>
    <mc:Fallback xmlns="">
      <p:transition spd="slow" advTm="96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sted-image.png"/>
          <p:cNvPicPr>
            <a:picLocks noChangeAspect="1"/>
          </p:cNvPicPr>
          <p:nvPr/>
        </p:nvPicPr>
        <p:blipFill rotWithShape="1">
          <a:blip r:embed="rId4">
            <a:extLst/>
          </a:blip>
          <a:srcRect t="2530" r="70250" b="46334"/>
          <a:stretch/>
        </p:blipFill>
        <p:spPr>
          <a:xfrm>
            <a:off x="1723912" y="800485"/>
            <a:ext cx="4251815" cy="493638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539301" y="6417360"/>
            <a:ext cx="5699699" cy="338554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Gattuso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Magnan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Billé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, Cheung,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Howes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Joos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et 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. 2015 Science.</a:t>
            </a:r>
          </a:p>
        </p:txBody>
      </p:sp>
      <p:pic>
        <p:nvPicPr>
          <p:cNvPr id="5" name="pasted-image.png"/>
          <p:cNvPicPr>
            <a:picLocks noChangeAspect="1"/>
          </p:cNvPicPr>
          <p:nvPr/>
        </p:nvPicPr>
        <p:blipFill rotWithShape="1">
          <a:blip r:embed="rId4">
            <a:extLst/>
          </a:blip>
          <a:srcRect t="49926" r="69278"/>
          <a:stretch/>
        </p:blipFill>
        <p:spPr>
          <a:xfrm>
            <a:off x="6019800" y="1284112"/>
            <a:ext cx="4370692" cy="4811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ng"/>
          <p:cNvPicPr>
            <a:picLocks noChangeAspect="1"/>
          </p:cNvPicPr>
          <p:nvPr/>
        </p:nvPicPr>
        <p:blipFill rotWithShape="1">
          <a:blip r:embed="rId4">
            <a:extLst/>
          </a:blip>
          <a:srcRect l="4444" t="88979" r="72404" b="5730"/>
          <a:stretch/>
        </p:blipFill>
        <p:spPr>
          <a:xfrm>
            <a:off x="2357897" y="5554387"/>
            <a:ext cx="3293732" cy="5084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2590800" y="5029200"/>
            <a:ext cx="2133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8400" y="838200"/>
            <a:ext cx="533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5105400"/>
            <a:ext cx="533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07044" y="609600"/>
            <a:ext cx="2971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51387" y="152270"/>
            <a:ext cx="1119402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新細明體" charset="0"/>
                <a:cs typeface="新細明體" charset="0"/>
              </a:rPr>
              <a:t>Established understanding from IPCC Fifth Assessment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90800" y="2819400"/>
            <a:ext cx="533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90800" y="4191000"/>
            <a:ext cx="533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0" y="2971800"/>
            <a:ext cx="533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Isosceles Triangle 16"/>
          <p:cNvSpPr/>
          <p:nvPr/>
        </p:nvSpPr>
        <p:spPr>
          <a:xfrm>
            <a:off x="3568571" y="3161916"/>
            <a:ext cx="304800" cy="2286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Isosceles Triangle 17"/>
          <p:cNvSpPr/>
          <p:nvPr/>
        </p:nvSpPr>
        <p:spPr>
          <a:xfrm flipV="1">
            <a:off x="3772287" y="4533516"/>
            <a:ext cx="304800" cy="2286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Isosceles Triangle 18"/>
          <p:cNvSpPr/>
          <p:nvPr/>
        </p:nvSpPr>
        <p:spPr>
          <a:xfrm flipV="1">
            <a:off x="8991600" y="1447800"/>
            <a:ext cx="304800" cy="2286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Isosceles Triangle 19"/>
          <p:cNvSpPr/>
          <p:nvPr/>
        </p:nvSpPr>
        <p:spPr>
          <a:xfrm flipV="1">
            <a:off x="8533626" y="3301488"/>
            <a:ext cx="304800" cy="2286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90800" y="3111372"/>
            <a:ext cx="1371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65916" y="4470912"/>
            <a:ext cx="1524000" cy="329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70829" y="1295400"/>
            <a:ext cx="2501771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70829" y="3251712"/>
            <a:ext cx="2057400" cy="3168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19800" y="838200"/>
            <a:ext cx="44196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51156" y="1098160"/>
            <a:ext cx="7620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991600" y="1143000"/>
            <a:ext cx="8382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18156" y="930080"/>
            <a:ext cx="8382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90800" y="1447800"/>
            <a:ext cx="15240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0800" y="990600"/>
            <a:ext cx="533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1068" y="1279720"/>
            <a:ext cx="16764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Temperature    </a:t>
            </a:r>
          </a:p>
        </p:txBody>
      </p:sp>
      <p:sp>
        <p:nvSpPr>
          <p:cNvPr id="7" name="Isosceles Triangle 6"/>
          <p:cNvSpPr/>
          <p:nvPr/>
        </p:nvSpPr>
        <p:spPr>
          <a:xfrm>
            <a:off x="4132668" y="1355920"/>
            <a:ext cx="304800" cy="2286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43200" y="1295400"/>
            <a:ext cx="1828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88CB1096-8416-6949-99D9-E41E1411B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66184"/>
      </p:ext>
    </p:extLst>
  </p:cSld>
  <p:clrMapOvr>
    <a:masterClrMapping/>
  </p:clrMapOvr>
  <p:transition spd="med" advTm="535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2706624" y="5838116"/>
            <a:ext cx="6513576" cy="680786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81375" y="257568"/>
            <a:ext cx="114768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Times New Roman" pitchFamily="18" charset="0"/>
              </a:rPr>
              <a:t>Linking climate effects on ocean, ecosystems and human communities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</p:txBody>
      </p:sp>
      <p:pic>
        <p:nvPicPr>
          <p:cNvPr id="28675" name="Picture 28" descr="Figure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9776" y="952172"/>
            <a:ext cx="6339840" cy="475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29712" y="5676572"/>
            <a:ext cx="1085088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Arial" charset="0"/>
              </a:rPr>
              <a:t>Physical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065776" y="5676572"/>
            <a:ext cx="1395984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Arial" charset="0"/>
              </a:rPr>
              <a:t>Biological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839712" y="5685382"/>
            <a:ext cx="2279904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Arial" charset="0"/>
              </a:rPr>
              <a:t>Social/Economics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62912" y="4998690"/>
            <a:ext cx="963168" cy="1009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 cstate="print"/>
          <a:srcRect l="5370" t="6667" r="8725" b="10001"/>
          <a:stretch>
            <a:fillRect/>
          </a:stretch>
        </p:blipFill>
        <p:spPr bwMode="auto">
          <a:xfrm>
            <a:off x="3552444" y="4212833"/>
            <a:ext cx="507492" cy="39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MCj04343130000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59936" y="2866508"/>
            <a:ext cx="10795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5" descr="MCj04125000000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1776" y="2576757"/>
            <a:ext cx="12954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MCAN02327_0000[1]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1776" y="2881556"/>
            <a:ext cx="1066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7" descr="MCBD07912_0000[1]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01568" y="3094281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29" descr="trawler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57676" y="1843400"/>
            <a:ext cx="1079500" cy="73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45"/>
          <p:cNvGrpSpPr>
            <a:grpSpLocks/>
          </p:cNvGrpSpPr>
          <p:nvPr/>
        </p:nvGrpSpPr>
        <p:grpSpPr bwMode="auto">
          <a:xfrm>
            <a:off x="4727450" y="1843400"/>
            <a:ext cx="821727" cy="793202"/>
            <a:chOff x="3744" y="1546"/>
            <a:chExt cx="1680" cy="1622"/>
          </a:xfrm>
        </p:grpSpPr>
        <p:pic>
          <p:nvPicPr>
            <p:cNvPr id="18" name="Picture 1037" descr="recycli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744" y="1546"/>
              <a:ext cx="1680" cy="1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036" descr="FishDraw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24" y="1920"/>
              <a:ext cx="1008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Picture 1030" descr="money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97426" y="1620796"/>
            <a:ext cx="768350" cy="63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26090" y="965716"/>
            <a:ext cx="877684" cy="87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752600" y="6509676"/>
            <a:ext cx="73914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Arial" charset="0"/>
              </a:rPr>
              <a:t>From: </a:t>
            </a:r>
            <a:r>
              <a:rPr kumimoji="0" lang="en-US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Arial" charset="0"/>
              </a:rPr>
              <a:t>Sumaila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Arial" charset="0"/>
              </a:rPr>
              <a:t>, Cheung, Lam, </a:t>
            </a:r>
            <a:r>
              <a:rPr kumimoji="0" lang="en-US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Arial" charset="0"/>
              </a:rPr>
              <a:t>Pauly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ＭＳ Ｐゴシック" charset="0"/>
                <a:cs typeface="Arial" charset="0"/>
              </a:rPr>
              <a:t>, Herrick (2011) Nature Climate Change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724400" y="5143172"/>
            <a:ext cx="4572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ight Arrow 26"/>
          <p:cNvSpPr/>
          <p:nvPr/>
        </p:nvSpPr>
        <p:spPr>
          <a:xfrm rot="10800000">
            <a:off x="5105401" y="4914572"/>
            <a:ext cx="457200" cy="381000"/>
          </a:xfrm>
          <a:prstGeom prst="rightArrow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562600" y="4965372"/>
            <a:ext cx="4572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Right Arrow 28"/>
          <p:cNvSpPr/>
          <p:nvPr/>
        </p:nvSpPr>
        <p:spPr>
          <a:xfrm rot="10800000">
            <a:off x="5943601" y="4736772"/>
            <a:ext cx="457200" cy="381000"/>
          </a:xfrm>
          <a:prstGeom prst="rightArrow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6705600" y="4762172"/>
            <a:ext cx="4572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Right Arrow 30"/>
          <p:cNvSpPr/>
          <p:nvPr/>
        </p:nvSpPr>
        <p:spPr>
          <a:xfrm rot="10800000">
            <a:off x="7086601" y="4533572"/>
            <a:ext cx="457200" cy="381000"/>
          </a:xfrm>
          <a:prstGeom prst="rightArrow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7696200" y="4584372"/>
            <a:ext cx="4572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Right Arrow 32"/>
          <p:cNvSpPr/>
          <p:nvPr/>
        </p:nvSpPr>
        <p:spPr>
          <a:xfrm rot="10800000">
            <a:off x="8077201" y="4355772"/>
            <a:ext cx="457200" cy="381000"/>
          </a:xfrm>
          <a:prstGeom prst="rightArrow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1AF6233-BFE9-0843-B949-66ED797154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128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04"/>
    </mc:Choice>
    <mc:Fallback xmlns="">
      <p:transition spd="slow" advTm="62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743" y="224852"/>
            <a:ext cx="11572407" cy="124418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Research questions being addressed in SROCC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037"/>
            <a:ext cx="10515600" cy="5187610"/>
          </a:xfrm>
        </p:spPr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What are the key changes in the physical and biogeochemical properties of the oceans as a result of human climate influences?</a:t>
            </a:r>
          </a:p>
          <a:p>
            <a:endParaRPr lang="en-CA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How does these affect marine biodiversity and ecosystem functions, particularly under multiple climatic and other non-climatic human stressors? </a:t>
            </a:r>
          </a:p>
          <a:p>
            <a:endParaRPr lang="en-CA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How does these ocean and ecosystem changes affect ecosystem services and human wellbeing?</a:t>
            </a:r>
          </a:p>
          <a:p>
            <a:endParaRPr lang="en-CA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How effective are different nature-based climate solutions e.g., coastal blue carbon and open/deep ocean initiative?</a:t>
            </a:r>
          </a:p>
          <a:p>
            <a:endParaRPr lang="en-CA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What are the pathways for adaptation for marine dependent human communities?</a:t>
            </a:r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7390973-7378-4244-B544-98AFAF0B3C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926"/>
    </mc:Choice>
    <mc:Fallback xmlns="">
      <p:transition spd="slow" advTm="228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666"/>
            <a:ext cx="10972800" cy="1143000"/>
          </a:xfrm>
        </p:spPr>
        <p:txBody>
          <a:bodyPr/>
          <a:lstStyle/>
          <a:p>
            <a:r>
              <a:rPr lang="en-CA" b="1" dirty="0">
                <a:solidFill>
                  <a:schemeClr val="bg1"/>
                </a:solidFill>
              </a:rPr>
              <a:t>Expected contributions of SROCC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11" y="1200666"/>
            <a:ext cx="10352068" cy="5424069"/>
          </a:xfrm>
        </p:spPr>
        <p:txBody>
          <a:bodyPr>
            <a:normAutofit lnSpcReduction="10000"/>
          </a:bodyPr>
          <a:lstStyle/>
          <a:p>
            <a:r>
              <a:rPr lang="en-CA" dirty="0">
                <a:solidFill>
                  <a:srgbClr val="FFFFFF"/>
                </a:solidFill>
                <a:latin typeface="Times New Roman"/>
                <a:cs typeface="Times New Roman"/>
              </a:rPr>
              <a:t>Providing the latest assessment on the past, current and future changes of the ocean properties that are most relevant to marine ecosystems and human communities;</a:t>
            </a:r>
          </a:p>
          <a:p>
            <a:endParaRPr lang="en-CA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/>
                <a:cs typeface="Times New Roman"/>
              </a:rPr>
              <a:t>Highlighting the effects of climate change on different aspects of human-wellbeing, from economics/livelihood, food provision, social security to culture;</a:t>
            </a:r>
          </a:p>
          <a:p>
            <a:endParaRPr lang="en-CA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CA" dirty="0">
                <a:solidFill>
                  <a:schemeClr val="bg1"/>
                </a:solidFill>
                <a:latin typeface="Times New Roman"/>
                <a:cs typeface="Times New Roman"/>
              </a:rPr>
              <a:t>Pointing out the biggest opportunities and challenges to address these risks and impacts through adaptation and mitigation from the ocean perspectives.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0461B96-B3F4-A144-9A84-73C964A76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748"/>
    </mc:Choice>
    <mc:Fallback xmlns="">
      <p:transition spd="slow" advTm="68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6535" y="2670774"/>
            <a:ext cx="10672130" cy="20917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00" b="1" dirty="0">
                <a:solidFill>
                  <a:prstClr val="black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William Cheung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200" b="1" dirty="0">
              <a:solidFill>
                <a:prstClr val="black"/>
              </a:solidFill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  <a:hlinkClick r:id="rId4"/>
              </a:rPr>
              <a:t>w.cheung@oceans.ubc.ca</a:t>
            </a:r>
            <a:endParaRPr kumimoji="0" lang="en-US" sz="5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200" b="1">
              <a:solidFill>
                <a:prstClr val="black"/>
              </a:solidFill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00" b="1">
                <a:solidFill>
                  <a:prstClr val="black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Twitter</a:t>
            </a:r>
            <a:r>
              <a:rPr lang="en-US" sz="5200" b="1" dirty="0">
                <a:solidFill>
                  <a:prstClr val="black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: @</a:t>
            </a:r>
            <a:r>
              <a:rPr lang="en-US" sz="52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coru_ubc</a:t>
            </a:r>
            <a:endParaRPr kumimoji="0" lang="en-US" sz="5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0FB2197-0171-5D4C-A295-4ADC18972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9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25"/>
    </mc:Choice>
    <mc:Fallback xmlns="">
      <p:transition spd="slow" advTm="34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16042</TotalTime>
  <Words>306</Words>
  <Application>Microsoft Macintosh PowerPoint</Application>
  <PresentationFormat>Widescreen</PresentationFormat>
  <Paragraphs>40</Paragraphs>
  <Slides>6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ＭＳ Ｐゴシック</vt:lpstr>
      <vt:lpstr>PMingLiU</vt:lpstr>
      <vt:lpstr>PMingLiU</vt:lpstr>
      <vt:lpstr>Arial</vt:lpstr>
      <vt:lpstr>Calibri</vt:lpstr>
      <vt:lpstr>Calibri Light</vt:lpstr>
      <vt:lpstr>Times New Roman</vt:lpstr>
      <vt:lpstr>Office Theme</vt:lpstr>
      <vt:lpstr>17_Default Design</vt:lpstr>
      <vt:lpstr>7_Default Design</vt:lpstr>
      <vt:lpstr>2_Default Design</vt:lpstr>
      <vt:lpstr>PowerPoint Presentation</vt:lpstr>
      <vt:lpstr>PowerPoint Presentation</vt:lpstr>
      <vt:lpstr>PowerPoint Presentation</vt:lpstr>
      <vt:lpstr>Research questions being addressed in SROCC</vt:lpstr>
      <vt:lpstr>Expected contributions of SROCC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Maxwell, Alexis Rebecca</cp:lastModifiedBy>
  <cp:revision>316</cp:revision>
  <cp:lastPrinted>2018-12-05T23:26:28Z</cp:lastPrinted>
  <dcterms:created xsi:type="dcterms:W3CDTF">2017-12-14T01:22:21Z</dcterms:created>
  <dcterms:modified xsi:type="dcterms:W3CDTF">2018-12-06T15:48:34Z</dcterms:modified>
</cp:coreProperties>
</file>