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4" r:id="rId3"/>
    <p:sldId id="273" r:id="rId4"/>
    <p:sldId id="270" r:id="rId5"/>
    <p:sldId id="277" r:id="rId6"/>
    <p:sldId id="261" r:id="rId7"/>
    <p:sldId id="281" r:id="rId8"/>
    <p:sldId id="282" r:id="rId9"/>
    <p:sldId id="278" r:id="rId10"/>
    <p:sldId id="280" r:id="rId11"/>
  </p:sldIdLst>
  <p:sldSz cx="12192000" cy="6858000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C7ED"/>
    <a:srgbClr val="BACA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91" d="100"/>
          <a:sy n="91" d="100"/>
        </p:scale>
        <p:origin x="7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UNDERNOURISHED PEOPLE (World)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255032594243657"/>
          <c:y val="0.13536122922363364"/>
          <c:w val="0.84187471712692563"/>
          <c:h val="0.74897985692326496"/>
        </c:manualLayout>
      </c:layout>
      <c:scatterChart>
        <c:scatterStyle val="smoothMarker"/>
        <c:varyColors val="0"/>
        <c:ser>
          <c:idx val="1"/>
          <c:order val="0"/>
          <c:tx>
            <c:strRef>
              <c:f>'prevalence-of-undernourishment '!$A$1</c:f>
              <c:strCache>
                <c:ptCount val="1"/>
                <c:pt idx="0">
                  <c:v>World</c:v>
                </c:pt>
              </c:strCache>
            </c:strRef>
          </c:tx>
          <c:spPr>
            <a:ln w="19050" cap="flat" cmpd="sng" algn="ctr">
              <a:solidFill>
                <a:schemeClr val="accent2"/>
              </a:solidFill>
              <a:miter lim="800000"/>
            </a:ln>
            <a:effectLst/>
          </c:spPr>
          <c:marker>
            <c:symbol val="circle"/>
            <c:size val="6"/>
            <c:spPr>
              <a:solidFill>
                <a:schemeClr val="accent2"/>
              </a:solidFill>
              <a:ln w="9525" cap="flat" cmpd="sng" algn="ctr">
                <a:solidFill>
                  <a:schemeClr val="lt1"/>
                </a:solidFill>
                <a:round/>
              </a:ln>
              <a:effectLst/>
            </c:spPr>
          </c:marker>
          <c:dPt>
            <c:idx val="24"/>
            <c:marker>
              <c:symbol val="circle"/>
              <c:size val="6"/>
              <c:spPr>
                <a:solidFill>
                  <a:schemeClr val="tx1">
                    <a:lumMod val="50000"/>
                    <a:lumOff val="50000"/>
                  </a:schemeClr>
                </a:solidFill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5BA7-4957-9577-871FFE060711}"/>
              </c:ext>
            </c:extLst>
          </c:dPt>
          <c:dPt>
            <c:idx val="25"/>
            <c:marker>
              <c:symbol val="circle"/>
              <c:size val="6"/>
              <c:spPr>
                <a:solidFill>
                  <a:schemeClr val="tx1">
                    <a:lumMod val="50000"/>
                    <a:lumOff val="50000"/>
                  </a:schemeClr>
                </a:solidFill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5BA7-4957-9577-871FFE060711}"/>
              </c:ext>
            </c:extLst>
          </c:dPt>
          <c:dPt>
            <c:idx val="26"/>
            <c:marker>
              <c:symbol val="circle"/>
              <c:size val="6"/>
              <c:spPr>
                <a:solidFill>
                  <a:schemeClr val="bg2">
                    <a:lumMod val="50000"/>
                  </a:schemeClr>
                </a:solidFill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5BA7-4957-9577-871FFE060711}"/>
              </c:ext>
            </c:extLst>
          </c:dPt>
          <c:dLbls>
            <c:delete val="1"/>
          </c:dLbls>
          <c:xVal>
            <c:numRef>
              <c:f>'prevalence-of-undernourishment '!$C$1:$C$27</c:f>
              <c:numCache>
                <c:formatCode>General</c:formatCode>
                <c:ptCount val="27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  <c:pt idx="26">
                  <c:v>2017</c:v>
                </c:pt>
              </c:numCache>
            </c:numRef>
          </c:xVal>
          <c:yVal>
            <c:numRef>
              <c:f>'prevalence-of-undernourishment '!$D$1:$D$27</c:f>
              <c:numCache>
                <c:formatCode>General</c:formatCode>
                <c:ptCount val="27"/>
                <c:pt idx="0">
                  <c:v>18.600000000000001</c:v>
                </c:pt>
                <c:pt idx="1">
                  <c:v>18.5</c:v>
                </c:pt>
                <c:pt idx="2">
                  <c:v>18.2</c:v>
                </c:pt>
                <c:pt idx="3">
                  <c:v>17.8</c:v>
                </c:pt>
                <c:pt idx="4">
                  <c:v>17.2</c:v>
                </c:pt>
                <c:pt idx="5">
                  <c:v>16.600000000000001</c:v>
                </c:pt>
                <c:pt idx="6">
                  <c:v>16.100000000000001</c:v>
                </c:pt>
                <c:pt idx="7">
                  <c:v>15.7</c:v>
                </c:pt>
                <c:pt idx="8">
                  <c:v>15.3</c:v>
                </c:pt>
                <c:pt idx="9">
                  <c:v>15</c:v>
                </c:pt>
                <c:pt idx="10">
                  <c:v>14.9</c:v>
                </c:pt>
                <c:pt idx="11">
                  <c:v>15</c:v>
                </c:pt>
                <c:pt idx="12">
                  <c:v>15.1</c:v>
                </c:pt>
                <c:pt idx="13">
                  <c:v>15</c:v>
                </c:pt>
                <c:pt idx="14">
                  <c:v>14.5</c:v>
                </c:pt>
                <c:pt idx="15">
                  <c:v>13.8</c:v>
                </c:pt>
                <c:pt idx="16">
                  <c:v>13.1</c:v>
                </c:pt>
                <c:pt idx="17">
                  <c:v>12.6</c:v>
                </c:pt>
                <c:pt idx="18">
                  <c:v>12.2</c:v>
                </c:pt>
                <c:pt idx="19">
                  <c:v>11.8</c:v>
                </c:pt>
                <c:pt idx="20">
                  <c:v>11.5</c:v>
                </c:pt>
                <c:pt idx="21">
                  <c:v>11.3</c:v>
                </c:pt>
                <c:pt idx="22">
                  <c:v>11</c:v>
                </c:pt>
                <c:pt idx="23">
                  <c:v>10.7</c:v>
                </c:pt>
                <c:pt idx="24">
                  <c:v>10.6</c:v>
                </c:pt>
                <c:pt idx="25">
                  <c:v>10.8</c:v>
                </c:pt>
                <c:pt idx="26">
                  <c:v>10.9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5BA7-4957-9577-871FFE060711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508978376"/>
        <c:axId val="508975752"/>
      </c:scatterChart>
      <c:valAx>
        <c:axId val="508978376"/>
        <c:scaling>
          <c:orientation val="minMax"/>
          <c:max val="2018"/>
          <c:min val="199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in"/>
        <c:tickLblPos val="nextTo"/>
        <c:spPr>
          <a:noFill/>
          <a:ln w="3175" cap="flat" cmpd="sng" algn="ctr">
            <a:solidFill>
              <a:schemeClr val="tx1"/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8975752"/>
        <c:crosses val="autoZero"/>
        <c:crossBetween val="midCat"/>
      </c:valAx>
      <c:valAx>
        <c:axId val="508975752"/>
        <c:scaling>
          <c:orientation val="minMax"/>
          <c:max val="20"/>
          <c:min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>
                    <a:solidFill>
                      <a:schemeClr val="tx1"/>
                    </a:solidFill>
                  </a:rPr>
                  <a:t>PERCENTAGE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in"/>
        <c:tickLblPos val="nextTo"/>
        <c:spPr>
          <a:noFill/>
          <a:ln w="3175" cap="flat" cmpd="sng" algn="ctr">
            <a:solidFill>
              <a:schemeClr val="tx1"/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8978376"/>
        <c:crosses val="autoZero"/>
        <c:crossBetween val="midCat"/>
        <c:minorUnit val="1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17357345746386E-2"/>
          <c:y val="4.1626709787837037E-2"/>
          <c:w val="0.90719748183585025"/>
          <c:h val="0.82820037736889307"/>
        </c:manualLayout>
      </c:layout>
      <c:areaChart>
        <c:grouping val="stacked"/>
        <c:varyColors val="0"/>
        <c:ser>
          <c:idx val="0"/>
          <c:order val="0"/>
          <c:tx>
            <c:strRef>
              <c:f>World!$A$6</c:f>
              <c:strCache>
                <c:ptCount val="1"/>
                <c:pt idx="0">
                  <c:v>Capture marine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25400">
              <a:noFill/>
            </a:ln>
            <a:effectLst/>
          </c:spPr>
          <c:cat>
            <c:numRef>
              <c:f>World!$B$2:$BO$2</c:f>
              <c:numCache>
                <c:formatCode>General</c:formatCode>
                <c:ptCount val="66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  <c:pt idx="65">
                  <c:v>2015</c:v>
                </c:pt>
              </c:numCache>
            </c:numRef>
          </c:cat>
          <c:val>
            <c:numRef>
              <c:f>World!$B$6:$BP$6</c:f>
              <c:numCache>
                <c:formatCode>0.000</c:formatCode>
                <c:ptCount val="67"/>
                <c:pt idx="0">
                  <c:v>16.798361</c:v>
                </c:pt>
                <c:pt idx="1">
                  <c:v>19.080190999999999</c:v>
                </c:pt>
                <c:pt idx="2">
                  <c:v>20.757066999999999</c:v>
                </c:pt>
                <c:pt idx="3">
                  <c:v>20.866152</c:v>
                </c:pt>
                <c:pt idx="4">
                  <c:v>22.580476999999998</c:v>
                </c:pt>
                <c:pt idx="5">
                  <c:v>23.776046999999998</c:v>
                </c:pt>
                <c:pt idx="6">
                  <c:v>25.455358</c:v>
                </c:pt>
                <c:pt idx="7">
                  <c:v>25.628115999999999</c:v>
                </c:pt>
                <c:pt idx="8">
                  <c:v>26.250919</c:v>
                </c:pt>
                <c:pt idx="9">
                  <c:v>28.628347999999999</c:v>
                </c:pt>
                <c:pt idx="10">
                  <c:v>30.846541999999999</c:v>
                </c:pt>
                <c:pt idx="11">
                  <c:v>34.286760999999998</c:v>
                </c:pt>
                <c:pt idx="12">
                  <c:v>37.418723999999997</c:v>
                </c:pt>
                <c:pt idx="13">
                  <c:v>38.661396000000003</c:v>
                </c:pt>
                <c:pt idx="14">
                  <c:v>42.929918000000001</c:v>
                </c:pt>
                <c:pt idx="15">
                  <c:v>43.691108999999997</c:v>
                </c:pt>
                <c:pt idx="16">
                  <c:v>47.527358</c:v>
                </c:pt>
                <c:pt idx="17">
                  <c:v>50.716645999999997</c:v>
                </c:pt>
                <c:pt idx="18">
                  <c:v>53.856402000000003</c:v>
                </c:pt>
                <c:pt idx="19">
                  <c:v>52.397933999999999</c:v>
                </c:pt>
                <c:pt idx="20">
                  <c:v>58.193485000000003</c:v>
                </c:pt>
                <c:pt idx="21">
                  <c:v>57.984099000000001</c:v>
                </c:pt>
                <c:pt idx="22">
                  <c:v>53.739738000000003</c:v>
                </c:pt>
                <c:pt idx="23">
                  <c:v>54.136105999999998</c:v>
                </c:pt>
                <c:pt idx="24">
                  <c:v>57.388246000000002</c:v>
                </c:pt>
                <c:pt idx="25">
                  <c:v>56.893737000000002</c:v>
                </c:pt>
                <c:pt idx="26">
                  <c:v>60.414033000000003</c:v>
                </c:pt>
                <c:pt idx="27">
                  <c:v>58.914444000000003</c:v>
                </c:pt>
                <c:pt idx="28">
                  <c:v>61.172131999999998</c:v>
                </c:pt>
                <c:pt idx="29">
                  <c:v>61.604286000000002</c:v>
                </c:pt>
                <c:pt idx="30">
                  <c:v>62.128112000000002</c:v>
                </c:pt>
                <c:pt idx="31">
                  <c:v>64.126152000000005</c:v>
                </c:pt>
                <c:pt idx="32">
                  <c:v>65.810745999999995</c:v>
                </c:pt>
                <c:pt idx="33">
                  <c:v>65.501525000000001</c:v>
                </c:pt>
                <c:pt idx="34">
                  <c:v>70.965615</c:v>
                </c:pt>
                <c:pt idx="35">
                  <c:v>72.639849999999996</c:v>
                </c:pt>
                <c:pt idx="36">
                  <c:v>77.834951000000004</c:v>
                </c:pt>
                <c:pt idx="37">
                  <c:v>78.312790000000007</c:v>
                </c:pt>
                <c:pt idx="38">
                  <c:v>81.689311000000004</c:v>
                </c:pt>
                <c:pt idx="39">
                  <c:v>82.119069999999994</c:v>
                </c:pt>
                <c:pt idx="40">
                  <c:v>78.241307000000006</c:v>
                </c:pt>
                <c:pt idx="41">
                  <c:v>77.466451000000006</c:v>
                </c:pt>
                <c:pt idx="42">
                  <c:v>79.021184000000005</c:v>
                </c:pt>
                <c:pt idx="43">
                  <c:v>80.025264000000007</c:v>
                </c:pt>
                <c:pt idx="44">
                  <c:v>85.437330000000003</c:v>
                </c:pt>
                <c:pt idx="45">
                  <c:v>85.074961999999999</c:v>
                </c:pt>
                <c:pt idx="46">
                  <c:v>86.372891999999993</c:v>
                </c:pt>
                <c:pt idx="47">
                  <c:v>85.612020000000001</c:v>
                </c:pt>
                <c:pt idx="48">
                  <c:v>77.924762999999999</c:v>
                </c:pt>
                <c:pt idx="49">
                  <c:v>83.330124999999995</c:v>
                </c:pt>
                <c:pt idx="50">
                  <c:v>84.964568</c:v>
                </c:pt>
                <c:pt idx="51">
                  <c:v>82.223104000000006</c:v>
                </c:pt>
                <c:pt idx="52">
                  <c:v>82.663824000000005</c:v>
                </c:pt>
                <c:pt idx="53">
                  <c:v>79.679625999999999</c:v>
                </c:pt>
                <c:pt idx="54">
                  <c:v>84.172666000000007</c:v>
                </c:pt>
                <c:pt idx="55">
                  <c:v>83.035302999999999</c:v>
                </c:pt>
                <c:pt idx="56" formatCode="#,##0.0#0">
                  <c:v>80.336592999999993</c:v>
                </c:pt>
                <c:pt idx="57" formatCode="#,##0.0#0">
                  <c:v>80.372438000000002</c:v>
                </c:pt>
                <c:pt idx="58" formatCode="#,##0.0#0">
                  <c:v>79.310042999999993</c:v>
                </c:pt>
                <c:pt idx="59" formatCode="#,##0.0#0">
                  <c:v>78.856826999999996</c:v>
                </c:pt>
                <c:pt idx="60" formatCode="#,##0.0#0">
                  <c:v>76.786319000000006</c:v>
                </c:pt>
                <c:pt idx="61" formatCode="#,##0.0#0">
                  <c:v>81.473643999999993</c:v>
                </c:pt>
                <c:pt idx="62" formatCode="#,##0.0#0">
                  <c:v>78.367063999999999</c:v>
                </c:pt>
                <c:pt idx="63" formatCode="#,##0.0#0">
                  <c:v>79.371206999999998</c:v>
                </c:pt>
                <c:pt idx="64" formatCode="#,##0.0#0">
                  <c:v>79.872376000000003</c:v>
                </c:pt>
                <c:pt idx="65" formatCode="#,##0.0#0">
                  <c:v>81.247842000000006</c:v>
                </c:pt>
                <c:pt idx="66" formatCode="#,##0.0#0">
                  <c:v>79.276848000000001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D6-4C7F-B8CD-8667D97F5B71}"/>
            </c:ext>
          </c:extLst>
        </c:ser>
        <c:ser>
          <c:idx val="3"/>
          <c:order val="1"/>
          <c:tx>
            <c:strRef>
              <c:f>World!$A$11</c:f>
              <c:strCache>
                <c:ptCount val="1"/>
                <c:pt idx="0">
                  <c:v>Aquaculture marine</c:v>
                </c:pt>
              </c:strCache>
            </c:strRef>
          </c:tx>
          <c:spPr>
            <a:solidFill>
              <a:schemeClr val="accent4"/>
            </a:solidFill>
            <a:ln w="19050">
              <a:noFill/>
            </a:ln>
            <a:effectLst/>
          </c:spPr>
          <c:cat>
            <c:numRef>
              <c:f>World!$B$2:$BO$2</c:f>
              <c:numCache>
                <c:formatCode>General</c:formatCode>
                <c:ptCount val="66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  <c:pt idx="65">
                  <c:v>2015</c:v>
                </c:pt>
              </c:numCache>
            </c:numRef>
          </c:cat>
          <c:val>
            <c:numRef>
              <c:f>World!$B$11:$BP$11</c:f>
              <c:numCache>
                <c:formatCode>0.000</c:formatCode>
                <c:ptCount val="67"/>
                <c:pt idx="0">
                  <c:v>0.34425499999999998</c:v>
                </c:pt>
                <c:pt idx="1">
                  <c:v>0.41508</c:v>
                </c:pt>
                <c:pt idx="2">
                  <c:v>0.47874</c:v>
                </c:pt>
                <c:pt idx="3">
                  <c:v>0.55767199999999995</c:v>
                </c:pt>
                <c:pt idx="4">
                  <c:v>0.55812899999999999</c:v>
                </c:pt>
                <c:pt idx="5">
                  <c:v>0.62499899999999997</c:v>
                </c:pt>
                <c:pt idx="6">
                  <c:v>0.57981700000000003</c:v>
                </c:pt>
                <c:pt idx="7">
                  <c:v>0.690465</c:v>
                </c:pt>
                <c:pt idx="8">
                  <c:v>0.669014</c:v>
                </c:pt>
                <c:pt idx="9">
                  <c:v>0.72652300000000003</c:v>
                </c:pt>
                <c:pt idx="10">
                  <c:v>0.79857500000000003</c:v>
                </c:pt>
                <c:pt idx="11">
                  <c:v>0.78338699999999994</c:v>
                </c:pt>
                <c:pt idx="12">
                  <c:v>0.86786399999999997</c:v>
                </c:pt>
                <c:pt idx="13">
                  <c:v>0.977939</c:v>
                </c:pt>
                <c:pt idx="14">
                  <c:v>0.98542399999999997</c:v>
                </c:pt>
                <c:pt idx="15">
                  <c:v>0.99793600000000005</c:v>
                </c:pt>
                <c:pt idx="16">
                  <c:v>1.0290189999999999</c:v>
                </c:pt>
                <c:pt idx="17">
                  <c:v>1.0705119999999999</c:v>
                </c:pt>
                <c:pt idx="18">
                  <c:v>1.1839310000000001</c:v>
                </c:pt>
                <c:pt idx="19">
                  <c:v>1.178685</c:v>
                </c:pt>
                <c:pt idx="20">
                  <c:v>1.2940119999999999</c:v>
                </c:pt>
                <c:pt idx="21">
                  <c:v>1.386061</c:v>
                </c:pt>
                <c:pt idx="22">
                  <c:v>1.522861</c:v>
                </c:pt>
                <c:pt idx="23">
                  <c:v>1.5369159999999999</c:v>
                </c:pt>
                <c:pt idx="24">
                  <c:v>1.5984510000000001</c:v>
                </c:pt>
                <c:pt idx="25">
                  <c:v>1.822559</c:v>
                </c:pt>
                <c:pt idx="26">
                  <c:v>1.901653</c:v>
                </c:pt>
                <c:pt idx="27">
                  <c:v>2.1922899999999998</c:v>
                </c:pt>
                <c:pt idx="28">
                  <c:v>2.2048109999999999</c:v>
                </c:pt>
                <c:pt idx="29">
                  <c:v>2.202191</c:v>
                </c:pt>
                <c:pt idx="30">
                  <c:v>2.3524099999999999</c:v>
                </c:pt>
                <c:pt idx="31">
                  <c:v>2.563669</c:v>
                </c:pt>
                <c:pt idx="32">
                  <c:v>2.6547619999999998</c:v>
                </c:pt>
                <c:pt idx="33">
                  <c:v>2.8570449999999998</c:v>
                </c:pt>
                <c:pt idx="34">
                  <c:v>2.9711210000000001</c:v>
                </c:pt>
                <c:pt idx="35">
                  <c:v>3.3172299999999999</c:v>
                </c:pt>
                <c:pt idx="36">
                  <c:v>3.7197339999999999</c:v>
                </c:pt>
                <c:pt idx="37">
                  <c:v>4.3462300000000003</c:v>
                </c:pt>
                <c:pt idx="38">
                  <c:v>4.8925239999999999</c:v>
                </c:pt>
                <c:pt idx="39">
                  <c:v>5.0531459999999999</c:v>
                </c:pt>
                <c:pt idx="40">
                  <c:v>5.4202370000000002</c:v>
                </c:pt>
                <c:pt idx="41">
                  <c:v>5.8087439999999999</c:v>
                </c:pt>
                <c:pt idx="42">
                  <c:v>6.5013059999999996</c:v>
                </c:pt>
                <c:pt idx="43">
                  <c:v>7.6853590000000001</c:v>
                </c:pt>
                <c:pt idx="44">
                  <c:v>9.0356050000000003</c:v>
                </c:pt>
                <c:pt idx="45">
                  <c:v>10.783581</c:v>
                </c:pt>
                <c:pt idx="46">
                  <c:v>11.212357000000001</c:v>
                </c:pt>
                <c:pt idx="47">
                  <c:v>11.102793999999999</c:v>
                </c:pt>
                <c:pt idx="48">
                  <c:v>11.714418999999999</c:v>
                </c:pt>
                <c:pt idx="49">
                  <c:v>12.778306000000001</c:v>
                </c:pt>
                <c:pt idx="50">
                  <c:v>13.636182</c:v>
                </c:pt>
                <c:pt idx="51">
                  <c:v>14.7444314</c:v>
                </c:pt>
                <c:pt idx="52">
                  <c:v>15.63715876</c:v>
                </c:pt>
                <c:pt idx="53">
                  <c:v>16.472712099999999</c:v>
                </c:pt>
                <c:pt idx="54">
                  <c:v>17.368228200000001</c:v>
                </c:pt>
                <c:pt idx="55">
                  <c:v>18.176926699999999</c:v>
                </c:pt>
                <c:pt idx="56">
                  <c:v>19.274234100000001</c:v>
                </c:pt>
                <c:pt idx="57">
                  <c:v>20.011002951999998</c:v>
                </c:pt>
                <c:pt idx="58">
                  <c:v>20.523625191000001</c:v>
                </c:pt>
                <c:pt idx="59">
                  <c:v>21.420754884000001</c:v>
                </c:pt>
                <c:pt idx="60">
                  <c:v>22.075669552000001</c:v>
                </c:pt>
                <c:pt idx="61">
                  <c:v>23.228567721000001</c:v>
                </c:pt>
                <c:pt idx="62">
                  <c:v>24.395247918000003</c:v>
                </c:pt>
                <c:pt idx="63">
                  <c:v>25.372798927999998</c:v>
                </c:pt>
                <c:pt idx="64">
                  <c:v>26.763636325</c:v>
                </c:pt>
                <c:pt idx="65">
                  <c:v>27.459286804000001</c:v>
                </c:pt>
                <c:pt idx="66">
                  <c:v>28.664299813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D6-4C7F-B8CD-8667D97F5B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7096664"/>
        <c:axId val="387097056"/>
      </c:areaChart>
      <c:catAx>
        <c:axId val="387096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097056"/>
        <c:crosses val="autoZero"/>
        <c:auto val="1"/>
        <c:lblAlgn val="ctr"/>
        <c:lblOffset val="100"/>
        <c:noMultiLvlLbl val="0"/>
      </c:catAx>
      <c:valAx>
        <c:axId val="387097056"/>
        <c:scaling>
          <c:orientation val="minMax"/>
          <c:max val="1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;[Red]\-0\ " sourceLinked="0"/>
        <c:majorTickMark val="out"/>
        <c:minorTickMark val="in"/>
        <c:tickLblPos val="nextTo"/>
        <c:spPr>
          <a:noFill/>
          <a:ln>
            <a:solidFill>
              <a:schemeClr val="tx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096664"/>
        <c:crosses val="autoZero"/>
        <c:crossBetween val="between"/>
        <c:minorUnit val="10"/>
      </c:valAx>
      <c:spPr>
        <a:noFill/>
        <a:ln w="19050">
          <a:solidFill>
            <a:schemeClr val="accent1">
              <a:lumMod val="50000"/>
            </a:schemeClr>
          </a:solidFill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38100" cap="flat" cmpd="dbl" algn="ctr">
        <a:solidFill>
          <a:schemeClr val="phClr"/>
        </a:solidFill>
        <a:miter lim="800000"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 cap="flat" cmpd="sng" algn="ctr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tx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  <a:alpha val="32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  <a:alpha val="32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tx1"/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2700" cap="rnd"/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0.90359</cdr:x>
      <cdr:y>0.51546</cdr:y>
    </cdr:from>
    <cdr:to>
      <cdr:x>0.9801</cdr:x>
      <cdr:y>0.57655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988908" y="1893944"/>
          <a:ext cx="507076" cy="224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none" lIns="0" tIns="0" rIns="0" bIns="0" rtlCol="0"/>
        <a:lstStyle xmlns:a="http://schemas.openxmlformats.org/drawingml/2006/main"/>
        <a:p xmlns:a="http://schemas.openxmlformats.org/drawingml/2006/main">
          <a:pPr marL="0" indent="0"/>
          <a:r>
            <a:rPr lang="en-GB" sz="1400" i="1" dirty="0">
              <a:latin typeface="+mn-lt"/>
              <a:ea typeface="+mn-ea"/>
              <a:cs typeface="+mn-cs"/>
            </a:rPr>
            <a:t>821m</a:t>
          </a:r>
          <a:endParaRPr lang="en-US" sz="1400" i="1" dirty="0"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0.81474</cdr:x>
      <cdr:y>0.51546</cdr:y>
    </cdr:from>
    <cdr:to>
      <cdr:x>0.87763</cdr:x>
      <cdr:y>0.57655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399978" y="1893944"/>
          <a:ext cx="416823" cy="2244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400" i="1" dirty="0"/>
            <a:t>804m</a:t>
          </a:r>
          <a:endParaRPr lang="en-US" sz="1400" i="1" dirty="0"/>
        </a:p>
      </cdr:txBody>
    </cdr:sp>
  </cdr:relSizeAnchor>
  <cdr:relSizeAnchor xmlns:cdr="http://schemas.openxmlformats.org/drawingml/2006/chartDrawing">
    <cdr:from>
      <cdr:x>0.85441</cdr:x>
      <cdr:y>0.60405</cdr:y>
    </cdr:from>
    <cdr:to>
      <cdr:x>0.93092</cdr:x>
      <cdr:y>0.66513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662931" y="2219435"/>
          <a:ext cx="507076" cy="2244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400" i="1" dirty="0"/>
            <a:t>784m</a:t>
          </a:r>
          <a:endParaRPr lang="en-US" sz="1400" i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6BEDF-9ED9-4CD7-B6DA-907D02B65B67}" type="datetimeFigureOut">
              <a:rPr lang="en-US" smtClean="0"/>
              <a:t>12/7/18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30514-4503-4A81-9498-1EB7BFD07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24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D4BB-FB19-490D-81A3-DD74F4B71A64}" type="datetimeFigureOut">
              <a:rPr lang="en-US" smtClean="0"/>
              <a:t>12/7/18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42439-D2A5-4C5D-AC13-EF5F96321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173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D4BB-FB19-490D-81A3-DD74F4B71A64}" type="datetimeFigureOut">
              <a:rPr lang="en-US" smtClean="0"/>
              <a:t>12/7/18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42439-D2A5-4C5D-AC13-EF5F96321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692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D4BB-FB19-490D-81A3-DD74F4B71A64}" type="datetimeFigureOut">
              <a:rPr lang="en-US" smtClean="0"/>
              <a:t>12/7/18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42439-D2A5-4C5D-AC13-EF5F96321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172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D4BB-FB19-490D-81A3-DD74F4B71A64}" type="datetimeFigureOut">
              <a:rPr lang="en-US" smtClean="0"/>
              <a:t>12/7/18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42439-D2A5-4C5D-AC13-EF5F96321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021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D4BB-FB19-490D-81A3-DD74F4B71A64}" type="datetimeFigureOut">
              <a:rPr lang="en-US" smtClean="0"/>
              <a:t>12/7/18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42439-D2A5-4C5D-AC13-EF5F96321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852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D4BB-FB19-490D-81A3-DD74F4B71A64}" type="datetimeFigureOut">
              <a:rPr lang="en-US" smtClean="0"/>
              <a:t>12/7/18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42439-D2A5-4C5D-AC13-EF5F96321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4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D4BB-FB19-490D-81A3-DD74F4B71A64}" type="datetimeFigureOut">
              <a:rPr lang="en-US" smtClean="0"/>
              <a:t>12/7/18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42439-D2A5-4C5D-AC13-EF5F96321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52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D4BB-FB19-490D-81A3-DD74F4B71A64}" type="datetimeFigureOut">
              <a:rPr lang="en-US" smtClean="0"/>
              <a:t>12/7/18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42439-D2A5-4C5D-AC13-EF5F96321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011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D4BB-FB19-490D-81A3-DD74F4B71A64}" type="datetimeFigureOut">
              <a:rPr lang="en-US" smtClean="0"/>
              <a:t>12/7/18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42439-D2A5-4C5D-AC13-EF5F96321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827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D4BB-FB19-490D-81A3-DD74F4B71A64}" type="datetimeFigureOut">
              <a:rPr lang="en-US" smtClean="0"/>
              <a:t>12/7/18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42439-D2A5-4C5D-AC13-EF5F96321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97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3D4BB-FB19-490D-81A3-DD74F4B71A64}" type="datetimeFigureOut">
              <a:rPr lang="en-US" smtClean="0"/>
              <a:t>12/7/18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42439-D2A5-4C5D-AC13-EF5F96321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214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3D4BB-FB19-490D-81A3-DD74F4B71A64}" type="datetimeFigureOut">
              <a:rPr lang="en-US" smtClean="0"/>
              <a:t>12/7/18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42439-D2A5-4C5D-AC13-EF5F96321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45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anuel.barange@fao.or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8.jpe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2E88321-FE70-2E49-A3D2-D969E0DDD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6" y="0"/>
            <a:ext cx="12158679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89956" y="444595"/>
            <a:ext cx="108214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C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Fisheries and Aquaculture Sustainability </a:t>
            </a:r>
            <a:r>
              <a:rPr lang="en-US" sz="4800" b="1" u="sng" dirty="0">
                <a:solidFill>
                  <a:srgbClr val="C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 a Changing Climate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58633" y="4803029"/>
            <a:ext cx="7924650" cy="2054971"/>
          </a:xfrm>
          <a:prstGeom prst="rect">
            <a:avLst/>
          </a:prstGeom>
          <a:solidFill>
            <a:schemeClr val="lt1">
              <a:alpha val="51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en-GB" sz="2800" dirty="0"/>
              <a:t>Manuel Barange </a:t>
            </a:r>
          </a:p>
          <a:p>
            <a:pPr algn="ctr">
              <a:spcBef>
                <a:spcPts val="600"/>
              </a:spcBef>
            </a:pPr>
            <a:r>
              <a:rPr lang="en-GB" sz="2800" b="0" dirty="0"/>
              <a:t>Director Fisheries and Aquaculture Division</a:t>
            </a:r>
          </a:p>
          <a:p>
            <a:pPr algn="ctr">
              <a:spcBef>
                <a:spcPts val="600"/>
              </a:spcBef>
            </a:pPr>
            <a:r>
              <a:rPr lang="en-GB" sz="2800" b="0" dirty="0"/>
              <a:t>Food and Agriculture Organization of the UN, Rome, Italy (</a:t>
            </a:r>
            <a:r>
              <a:rPr lang="en-GB" sz="2800" b="0" dirty="0">
                <a:hlinkClick r:id="rId3"/>
              </a:rPr>
              <a:t>manuel.barange@fao.org</a:t>
            </a:r>
            <a:r>
              <a:rPr lang="en-GB" sz="2800" b="0" dirty="0"/>
              <a:t>)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21" y="5189688"/>
            <a:ext cx="1718517" cy="1566765"/>
          </a:xfrm>
          <a:prstGeom prst="rect">
            <a:avLst/>
          </a:prstGeom>
        </p:spPr>
      </p:pic>
      <p:pic>
        <p:nvPicPr>
          <p:cNvPr id="8" name="Picture 2" descr="http://intranet.fao.org/fileadmin/images/FAO_LOGO/FAO_logo_Blue_2lines_en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81" b="19303"/>
          <a:stretch/>
        </p:blipFill>
        <p:spPr bwMode="auto">
          <a:xfrm>
            <a:off x="10045300" y="6238974"/>
            <a:ext cx="2063887" cy="517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955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5006403"/>
              </p:ext>
            </p:extLst>
          </p:nvPr>
        </p:nvGraphicFramePr>
        <p:xfrm>
          <a:off x="2323517" y="3095550"/>
          <a:ext cx="7019491" cy="3895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4700" y="874084"/>
            <a:ext cx="1952641" cy="2771076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4693041" y="149213"/>
            <a:ext cx="7274300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algn="ctr">
              <a:spcBef>
                <a:spcPts val="1000"/>
              </a:spcBef>
              <a:buFont typeface="Arial" panose="020B0604020202020204" pitchFamily="34" charset="0"/>
            </a:pPr>
            <a:r>
              <a:rPr lang="en-GB" sz="2400" b="1" dirty="0">
                <a:solidFill>
                  <a:schemeClr val="dk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State of Food Security and Nutrition – Regressing</a:t>
            </a:r>
            <a:endParaRPr lang="en-US" sz="2400" b="1" dirty="0">
              <a:solidFill>
                <a:schemeClr val="dk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5" name="Picture 2" descr="http://intranet.fao.org/fileadmin/images/FAO_LOGO/FAO_logo_Blue_2lines_e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81" b="19303"/>
          <a:stretch/>
        </p:blipFill>
        <p:spPr bwMode="auto">
          <a:xfrm>
            <a:off x="1" y="0"/>
            <a:ext cx="3486150" cy="87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9009FC-8223-BF4F-9F74-6CE86C87FF95}"/>
              </a:ext>
            </a:extLst>
          </p:cNvPr>
          <p:cNvSpPr txBox="1"/>
          <p:nvPr/>
        </p:nvSpPr>
        <p:spPr>
          <a:xfrm>
            <a:off x="6629398" y="892210"/>
            <a:ext cx="2983509" cy="218521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sz="3200" b="1" dirty="0"/>
              <a:t>AGRICULTURE</a:t>
            </a:r>
          </a:p>
          <a:p>
            <a:endParaRPr lang="en-GB" sz="3200" b="1" dirty="0"/>
          </a:p>
          <a:p>
            <a:r>
              <a:rPr lang="en-GB" sz="2400" dirty="0"/>
              <a:t>50% of habitable land</a:t>
            </a:r>
          </a:p>
          <a:p>
            <a:r>
              <a:rPr lang="en-GB" sz="2400" dirty="0"/>
              <a:t>70% of all water use</a:t>
            </a:r>
          </a:p>
          <a:p>
            <a:r>
              <a:rPr lang="en-GB" sz="2400" dirty="0"/>
              <a:t>25% of GHG emissions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0071" y="892210"/>
            <a:ext cx="5047534" cy="224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397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E4449E8-2A9D-7F40-A7F7-375F97DA0B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41" y="1641070"/>
            <a:ext cx="3241710" cy="4586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503B31A-CA6F-DA41-963A-1B0E7E87E392}"/>
              </a:ext>
            </a:extLst>
          </p:cNvPr>
          <p:cNvSpPr/>
          <p:nvPr/>
        </p:nvSpPr>
        <p:spPr>
          <a:xfrm>
            <a:off x="3945698" y="270955"/>
            <a:ext cx="8091827" cy="1257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92500" lnSpcReduction="10000"/>
          </a:bodyPr>
          <a:lstStyle/>
          <a:p>
            <a:pPr algn="ctr">
              <a:spcBef>
                <a:spcPts val="1000"/>
              </a:spcBef>
              <a:buFont typeface="Arial" panose="020B0604020202020204" pitchFamily="34" charset="0"/>
            </a:pPr>
            <a:r>
              <a:rPr lang="en-GB" sz="2400" b="1" dirty="0">
                <a:solidFill>
                  <a:schemeClr val="dk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Increased calls to obtain more food from Oceans</a:t>
            </a:r>
          </a:p>
          <a:p>
            <a:pPr algn="ctr">
              <a:spcBef>
                <a:spcPts val="1000"/>
              </a:spcBef>
              <a:buFont typeface="Arial" panose="020B0604020202020204" pitchFamily="34" charset="0"/>
            </a:pPr>
            <a:endParaRPr lang="en-GB" sz="2400" b="1" dirty="0">
              <a:solidFill>
                <a:schemeClr val="dk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spcBef>
                <a:spcPts val="1000"/>
              </a:spcBef>
              <a:buFont typeface="Arial" panose="020B0604020202020204" pitchFamily="34" charset="0"/>
            </a:pPr>
            <a:r>
              <a:rPr lang="en-GB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How to do so in the era of climate change is less obvious</a:t>
            </a:r>
            <a:endParaRPr lang="en-US" sz="2400" b="1" dirty="0">
              <a:solidFill>
                <a:schemeClr val="dk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2336943"/>
              </p:ext>
            </p:extLst>
          </p:nvPr>
        </p:nvGraphicFramePr>
        <p:xfrm>
          <a:off x="3787071" y="1743111"/>
          <a:ext cx="8250455" cy="5114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Oval 13"/>
          <p:cNvSpPr/>
          <p:nvPr/>
        </p:nvSpPr>
        <p:spPr>
          <a:xfrm>
            <a:off x="8903728" y="4530924"/>
            <a:ext cx="324000" cy="324000"/>
          </a:xfrm>
          <a:prstGeom prst="ellipse">
            <a:avLst/>
          </a:prstGeom>
          <a:solidFill>
            <a:srgbClr val="9AC1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291316" y="4422824"/>
            <a:ext cx="2109873" cy="880369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i="1" dirty="0"/>
              <a:t>Marine Capture</a:t>
            </a:r>
          </a:p>
          <a:p>
            <a:pPr>
              <a:lnSpc>
                <a:spcPct val="150000"/>
              </a:lnSpc>
            </a:pPr>
            <a:r>
              <a:rPr lang="en-US" b="1" i="1" dirty="0"/>
              <a:t>Marine Aquaculture</a:t>
            </a:r>
          </a:p>
        </p:txBody>
      </p:sp>
      <p:sp>
        <p:nvSpPr>
          <p:cNvPr id="16" name="Oval 15"/>
          <p:cNvSpPr/>
          <p:nvPr/>
        </p:nvSpPr>
        <p:spPr>
          <a:xfrm>
            <a:off x="8903728" y="4966744"/>
            <a:ext cx="324000" cy="324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471661" y="1897109"/>
            <a:ext cx="6708258" cy="286232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/>
              <a:t>2016 FAO data – Marine systems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88.3 million t</a:t>
            </a:r>
            <a:r>
              <a:rPr lang="en-US" sz="2000" dirty="0">
                <a:cs typeface="Calibri"/>
              </a:rPr>
              <a:t> </a:t>
            </a:r>
            <a:r>
              <a:rPr lang="en-GB" sz="2000" dirty="0"/>
              <a:t>for food (32% from marine aquaculture)</a:t>
            </a:r>
            <a:endParaRPr lang="en-GB" sz="2000" dirty="0"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sz="2000" dirty="0"/>
              <a:t>19.7 million t</a:t>
            </a:r>
            <a:r>
              <a:rPr lang="en-US" sz="2000" dirty="0">
                <a:cs typeface="Calibri"/>
              </a:rPr>
              <a:t> </a:t>
            </a:r>
            <a:r>
              <a:rPr lang="en-GB" sz="2000" dirty="0"/>
              <a:t>non-food use 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58% of all food fish is from Ocean sources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32% of all Ocean food fish  </a:t>
            </a:r>
          </a:p>
          <a:p>
            <a:pPr>
              <a:lnSpc>
                <a:spcPct val="150000"/>
              </a:lnSpc>
            </a:pPr>
            <a:endParaRPr lang="en-US" sz="2000" dirty="0">
              <a:cs typeface="Calibri"/>
            </a:endParaRPr>
          </a:p>
        </p:txBody>
      </p:sp>
      <p:pic>
        <p:nvPicPr>
          <p:cNvPr id="18" name="Picture 2" descr="http://intranet.fao.org/fileadmin/images/FAO_LOGO/FAO_logo_Blue_2lines_e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81" b="19303"/>
          <a:stretch/>
        </p:blipFill>
        <p:spPr bwMode="auto">
          <a:xfrm>
            <a:off x="1" y="0"/>
            <a:ext cx="3486150" cy="87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024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19500" y="247585"/>
            <a:ext cx="8199229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85000" lnSpcReduction="10000"/>
          </a:bodyPr>
          <a:lstStyle>
            <a:defPPr>
              <a:defRPr lang="en-US"/>
            </a:defPPr>
            <a:lvl1pPr algn="ctr">
              <a:spcBef>
                <a:spcPts val="1000"/>
              </a:spcBef>
              <a:buFont typeface="Arial" panose="020B0604020202020204" pitchFamily="34" charset="0"/>
              <a:defRPr sz="2400" b="1">
                <a:solidFill>
                  <a:schemeClr val="dk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To achieve SDG14.4, all commercial fish stocks should be in GREEN</a:t>
            </a:r>
          </a:p>
        </p:txBody>
      </p:sp>
      <p:pic>
        <p:nvPicPr>
          <p:cNvPr id="27" name="Picture 2" descr="http://intranet.fao.org/fileadmin/images/FAO_LOGO/FAO_logo_Blue_2lines_en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0"/>
            <a:ext cx="3486150" cy="87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6973" y="1027259"/>
            <a:ext cx="3181756" cy="47726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69" y="1444262"/>
            <a:ext cx="8451104" cy="448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81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86780EC-DF33-3047-852B-ABA5DB220BDE}"/>
              </a:ext>
            </a:extLst>
          </p:cNvPr>
          <p:cNvSpPr txBox="1"/>
          <p:nvPr/>
        </p:nvSpPr>
        <p:spPr>
          <a:xfrm>
            <a:off x="5047488" y="207878"/>
            <a:ext cx="6988891" cy="5053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85000" lnSpcReduction="10000"/>
          </a:bodyPr>
          <a:lstStyle>
            <a:defPPr>
              <a:defRPr lang="en-US"/>
            </a:defPPr>
            <a:lvl1pPr algn="ctr">
              <a:spcBef>
                <a:spcPts val="1000"/>
              </a:spcBef>
              <a:buFont typeface="Arial" panose="020B0604020202020204" pitchFamily="34" charset="0"/>
              <a:defRPr sz="2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SQUARING THE CIRCLE: Here comes Climate Change</a:t>
            </a:r>
          </a:p>
        </p:txBody>
      </p:sp>
      <p:pic>
        <p:nvPicPr>
          <p:cNvPr id="5" name="Picture 2" descr="http://intranet.fao.org/fileadmin/images/FAO_LOGO/FAO_logo_Blue_2lines_en.jpg">
            <a:extLst>
              <a:ext uri="{FF2B5EF4-FFF2-40B4-BE49-F238E27FC236}">
                <a16:creationId xmlns:a16="http://schemas.microsoft.com/office/drawing/2014/main" id="{F669BA22-A1AD-F34B-8522-D965F93B71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4141760" cy="1037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9DDFE1-3BD2-7D4C-870A-A6D9BA500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9290" y="2334886"/>
            <a:ext cx="1151322" cy="10941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66FC6C-2071-B443-AAD9-49B917DD750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2226" y="3743468"/>
            <a:ext cx="1088386" cy="10910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3D0AD0-7C42-7D42-89AB-1964B1BF55B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05" t="7179" b="13866"/>
          <a:stretch/>
        </p:blipFill>
        <p:spPr>
          <a:xfrm>
            <a:off x="5071699" y="1639907"/>
            <a:ext cx="7168963" cy="39586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241865-7936-7D45-9C5E-A98835B4587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895" y="1351862"/>
            <a:ext cx="3100519" cy="43741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85DD5EE-B453-9840-9AD3-E82B99877609}"/>
              </a:ext>
            </a:extLst>
          </p:cNvPr>
          <p:cNvSpPr/>
          <p:nvPr/>
        </p:nvSpPr>
        <p:spPr>
          <a:xfrm>
            <a:off x="4718140" y="5401853"/>
            <a:ext cx="73212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sz="2000" dirty="0">
                <a:solidFill>
                  <a:srgbClr val="95C7ED"/>
                </a:solidFill>
                <a:highlight>
                  <a:srgbClr val="000000"/>
                </a:highlight>
                <a:latin typeface="FrutigerLTStd"/>
              </a:rPr>
              <a:t>Fisheries and aquaculture reported in the NDCs (78 countries) </a:t>
            </a:r>
            <a:endParaRPr lang="en" sz="2000" dirty="0">
              <a:solidFill>
                <a:srgbClr val="95C7ED"/>
              </a:solidFill>
              <a:highlight>
                <a:srgbClr val="0000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508200-366F-864A-8340-00EA7ADC0603}"/>
              </a:ext>
            </a:extLst>
          </p:cNvPr>
          <p:cNvSpPr/>
          <p:nvPr/>
        </p:nvSpPr>
        <p:spPr>
          <a:xfrm>
            <a:off x="5905037" y="5800964"/>
            <a:ext cx="55932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sz="2000" dirty="0">
                <a:solidFill>
                  <a:srgbClr val="FFFF00"/>
                </a:solidFill>
                <a:highlight>
                  <a:srgbClr val="000000"/>
                </a:highlight>
                <a:latin typeface="FrutigerLTStd"/>
              </a:rPr>
              <a:t>Fisheries and aquaculture not reported in the NDCs </a:t>
            </a:r>
            <a:endParaRPr lang="en" sz="2000" dirty="0">
              <a:solidFill>
                <a:srgbClr val="FFFF00"/>
              </a:solidFill>
              <a:highlight>
                <a:srgbClr val="000000"/>
              </a:highlight>
            </a:endParaRP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8D86E461-DE08-B14E-981A-29F8676D3C43}"/>
              </a:ext>
            </a:extLst>
          </p:cNvPr>
          <p:cNvSpPr/>
          <p:nvPr/>
        </p:nvSpPr>
        <p:spPr>
          <a:xfrm>
            <a:off x="3739290" y="3429000"/>
            <a:ext cx="1308198" cy="3144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370784" y="5801963"/>
            <a:ext cx="595996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chemeClr val="tx1">
                  <a:lumMod val="85000"/>
                  <a:lumOff val="15000"/>
                </a:schemeClr>
              </a:buClr>
              <a:buFont typeface="Wingdings" charset="2"/>
              <a:buChar char=""/>
            </a:pPr>
            <a:r>
              <a:rPr lang="en-US" dirty="0"/>
              <a:t>&gt;100 Authors / &gt; 50 Reviewers</a:t>
            </a:r>
          </a:p>
          <a:p>
            <a:pPr marL="342900" indent="-342900">
              <a:buClr>
                <a:schemeClr val="tx1">
                  <a:lumMod val="85000"/>
                  <a:lumOff val="15000"/>
                </a:schemeClr>
              </a:buClr>
              <a:buFont typeface="Wingdings" charset="2"/>
              <a:buChar char=""/>
            </a:pPr>
            <a:r>
              <a:rPr lang="en-GB" dirty="0"/>
              <a:t>&gt; 600 pages of country-by-country assessments</a:t>
            </a:r>
          </a:p>
          <a:p>
            <a:pPr marL="342900" indent="-342900">
              <a:buClr>
                <a:schemeClr val="tx1">
                  <a:lumMod val="85000"/>
                  <a:lumOff val="15000"/>
                </a:schemeClr>
              </a:buClr>
              <a:buFont typeface="Wingdings" charset="2"/>
              <a:buChar char=""/>
            </a:pPr>
            <a:r>
              <a:rPr lang="en-GB" dirty="0"/>
              <a:t>Disaggregated information on F&amp;A impacts and responses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140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o 10"/>
          <p:cNvGrpSpPr/>
          <p:nvPr/>
        </p:nvGrpSpPr>
        <p:grpSpPr>
          <a:xfrm>
            <a:off x="8906900" y="620688"/>
            <a:ext cx="3096344" cy="6140425"/>
            <a:chOff x="8616280" y="116632"/>
            <a:chExt cx="3096344" cy="6140425"/>
          </a:xfrm>
        </p:grpSpPr>
        <p:sp>
          <p:nvSpPr>
            <p:cNvPr id="7" name="Rettangolo 6"/>
            <p:cNvSpPr/>
            <p:nvPr/>
          </p:nvSpPr>
          <p:spPr>
            <a:xfrm>
              <a:off x="8616280" y="116632"/>
              <a:ext cx="3096344" cy="6048672"/>
            </a:xfrm>
            <a:prstGeom prst="rect">
              <a:avLst/>
            </a:prstGeom>
            <a:solidFill>
              <a:schemeClr val="bg1"/>
            </a:solidFill>
            <a:ln w="952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24" name="Picture 10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7124387" y="1931710"/>
              <a:ext cx="6013520" cy="245366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/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cxnSp>
          <p:nvCxnSpPr>
            <p:cNvPr id="25" name="Straight Connector 12"/>
            <p:cNvCxnSpPr/>
            <p:nvPr/>
          </p:nvCxnSpPr>
          <p:spPr>
            <a:xfrm flipH="1" flipV="1">
              <a:off x="9800911" y="185587"/>
              <a:ext cx="0" cy="54171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13"/>
            <p:cNvSpPr txBox="1"/>
            <p:nvPr/>
          </p:nvSpPr>
          <p:spPr>
            <a:xfrm rot="16200000">
              <a:off x="8526041" y="1060302"/>
              <a:ext cx="1376007" cy="3370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</a:rPr>
                <a:t>(&gt;5% Growth)</a:t>
              </a:r>
            </a:p>
          </p:txBody>
        </p:sp>
        <p:sp>
          <p:nvSpPr>
            <p:cNvPr id="29" name="TextBox 15"/>
            <p:cNvSpPr txBox="1"/>
            <p:nvPr/>
          </p:nvSpPr>
          <p:spPr>
            <a:xfrm rot="16200000">
              <a:off x="8487567" y="3442786"/>
              <a:ext cx="1452955" cy="3370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(&gt;20% Decline)</a:t>
              </a:r>
            </a:p>
          </p:txBody>
        </p:sp>
        <p:sp>
          <p:nvSpPr>
            <p:cNvPr id="31" name="TextBox 4"/>
            <p:cNvSpPr txBox="1"/>
            <p:nvPr/>
          </p:nvSpPr>
          <p:spPr>
            <a:xfrm>
              <a:off x="9667688" y="1720218"/>
              <a:ext cx="387382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36000" bIns="0" rtlCol="0">
              <a:spAutoFit/>
            </a:bodyPr>
            <a:lstStyle/>
            <a:p>
              <a:r>
                <a:rPr lang="en-US" sz="1200" dirty="0"/>
                <a:t>…/…</a:t>
              </a:r>
            </a:p>
          </p:txBody>
        </p:sp>
        <p:sp>
          <p:nvSpPr>
            <p:cNvPr id="33" name="TextBox 7"/>
            <p:cNvSpPr txBox="1"/>
            <p:nvPr/>
          </p:nvSpPr>
          <p:spPr>
            <a:xfrm>
              <a:off x="8757486" y="5949280"/>
              <a:ext cx="2739114" cy="307777"/>
            </a:xfrm>
            <a:prstGeom prst="rect">
              <a:avLst/>
            </a:prstGeom>
            <a:solidFill>
              <a:srgbClr val="FF6600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FFFF"/>
                  </a:solidFill>
                </a:rPr>
                <a:t>Change in Catch Potential (%) 2050</a:t>
              </a: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88"/>
          <a:stretch/>
        </p:blipFill>
        <p:spPr>
          <a:xfrm>
            <a:off x="457656" y="1333089"/>
            <a:ext cx="8225019" cy="40573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TextBox 18"/>
          <p:cNvSpPr txBox="1"/>
          <p:nvPr/>
        </p:nvSpPr>
        <p:spPr>
          <a:xfrm>
            <a:off x="643528" y="1169328"/>
            <a:ext cx="7180664" cy="30777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</a:rPr>
              <a:t>Change of Catch Potential by 2050 (model – RCP2.6 emissions)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758" y="5533768"/>
            <a:ext cx="8681523" cy="1200329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  <a:buFont typeface="Wingdings" charset="2"/>
              <a:buChar char=""/>
            </a:pPr>
            <a:r>
              <a:rPr lang="en-US" dirty="0">
                <a:solidFill>
                  <a:srgbClr val="262626"/>
                </a:solidFill>
              </a:rPr>
              <a:t>Global fish catch potential = (-) 2.8-5.3% (RCP2.6) or (-) 7.0-12.1 (RCP8.5) by 2050</a:t>
            </a:r>
          </a:p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  <a:buFont typeface="Wingdings" charset="2"/>
              <a:buChar char=""/>
            </a:pPr>
            <a:r>
              <a:rPr lang="en-US" dirty="0">
                <a:solidFill>
                  <a:srgbClr val="262626"/>
                </a:solidFill>
              </a:rPr>
              <a:t>Impacts largely negative but with large geographical differences</a:t>
            </a:r>
          </a:p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  <a:buFont typeface="Wingdings" charset="2"/>
              <a:buChar char=""/>
            </a:pPr>
            <a:r>
              <a:rPr lang="en-US" dirty="0">
                <a:solidFill>
                  <a:srgbClr val="262626"/>
                </a:solidFill>
              </a:rPr>
              <a:t>Tropical regions (particularly Pacific SIDS) are worse affected</a:t>
            </a:r>
          </a:p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  <a:buFont typeface="Wingdings" charset="2"/>
              <a:buChar char=""/>
            </a:pPr>
            <a:r>
              <a:rPr lang="en-US" dirty="0">
                <a:solidFill>
                  <a:srgbClr val="262626"/>
                </a:solidFill>
              </a:rPr>
              <a:t>A large number of EEZs will see new transboundary stocks</a:t>
            </a:r>
          </a:p>
        </p:txBody>
      </p:sp>
      <p:pic>
        <p:nvPicPr>
          <p:cNvPr id="22" name="Picture 2" descr="http://intranet.fao.org/fileadmin/images/FAO_LOGO/FAO_logo_Blue_2lines_en.jpg">
            <a:extLst>
              <a:ext uri="{FF2B5EF4-FFF2-40B4-BE49-F238E27FC236}">
                <a16:creationId xmlns:a16="http://schemas.microsoft.com/office/drawing/2014/main" id="{A138B467-DC0B-1341-8F2E-9F1DF63269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4141760" cy="1037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5E7FEB2-E21A-9E45-896E-DCD08179B672}"/>
              </a:ext>
            </a:extLst>
          </p:cNvPr>
          <p:cNvSpPr txBox="1"/>
          <p:nvPr/>
        </p:nvSpPr>
        <p:spPr>
          <a:xfrm>
            <a:off x="4669038" y="76878"/>
            <a:ext cx="7334206" cy="5053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85000" lnSpcReduction="10000"/>
          </a:bodyPr>
          <a:lstStyle>
            <a:defPPr>
              <a:defRPr lang="en-US"/>
            </a:defPPr>
            <a:lvl1pPr algn="ctr">
              <a:spcBef>
                <a:spcPts val="1000"/>
              </a:spcBef>
              <a:buFont typeface="Arial" panose="020B0604020202020204" pitchFamily="34" charset="0"/>
              <a:defRPr sz="2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Climate Change will affect all industries : Fisheries included</a:t>
            </a:r>
          </a:p>
        </p:txBody>
      </p:sp>
    </p:spTree>
    <p:extLst>
      <p:ext uri="{BB962C8B-B14F-4D97-AF65-F5344CB8AC3E}">
        <p14:creationId xmlns:p14="http://schemas.microsoft.com/office/powerpoint/2010/main" val="924453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352" y="1074482"/>
            <a:ext cx="3069120" cy="409216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081673" y="2029640"/>
            <a:ext cx="2865874" cy="64166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 Narrow" panose="020B0606020202030204" pitchFamily="34" charset="0"/>
              </a:rPr>
              <a:t>Institutional Adaptation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7091659" y="2028098"/>
            <a:ext cx="1943101" cy="64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 Narrow" panose="020B0606020202030204" pitchFamily="34" charset="0"/>
              </a:rPr>
              <a:t>Livelihoods Adaptation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9177421" y="2030015"/>
            <a:ext cx="2683669" cy="64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 Narrow" panose="020B0606020202030204" pitchFamily="34" charset="0"/>
              </a:rPr>
              <a:t>Risk Reduction and Resilience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4089942" y="2749132"/>
            <a:ext cx="1269457" cy="9144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Public Policies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081673" y="3726760"/>
            <a:ext cx="1368315" cy="9144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Legal Frameworks</a:t>
            </a:r>
          </a:p>
        </p:txBody>
      </p:sp>
      <p:sp>
        <p:nvSpPr>
          <p:cNvPr id="9" name="Rectangle 8"/>
          <p:cNvSpPr/>
          <p:nvPr/>
        </p:nvSpPr>
        <p:spPr>
          <a:xfrm>
            <a:off x="5416093" y="2743505"/>
            <a:ext cx="1531454" cy="9144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Institutional Frameworks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91089" y="3721593"/>
            <a:ext cx="1486355" cy="9144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Management and Planning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091660" y="2749369"/>
            <a:ext cx="88106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Within Sector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10828" y="2756205"/>
            <a:ext cx="1022477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Between Sectors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177419" y="2756205"/>
            <a:ext cx="1410219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Risk Pooling and Transfer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625738" y="2764690"/>
            <a:ext cx="1235352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Early Warning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177419" y="3733613"/>
            <a:ext cx="1164308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Risk Reduction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382828" y="3730985"/>
            <a:ext cx="1478262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Preparedness and Response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99561" y="991934"/>
            <a:ext cx="4507670" cy="67985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International / National / Regional / Watershed / Management Area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92840" y="5216731"/>
            <a:ext cx="11598442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Adaptation is placed and context based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Adaptation should be viewed as an on-going and iterative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/>
                </a:solidFill>
                <a:latin typeface="Arial Narrow" panose="020B0606020202030204" pitchFamily="34" charset="0"/>
              </a:rPr>
              <a:t>We adapt to the possible rather than the probable – our predictive capability for most fisheries is in its infancy</a:t>
            </a:r>
            <a:endParaRPr lang="en-US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9" name="Straight Arrow Connector 18"/>
          <p:cNvCxnSpPr>
            <a:stCxn id="17" idx="2"/>
            <a:endCxn id="4" idx="0"/>
          </p:cNvCxnSpPr>
          <p:nvPr/>
        </p:nvCxnSpPr>
        <p:spPr>
          <a:xfrm flipH="1">
            <a:off x="5514610" y="1671793"/>
            <a:ext cx="2538786" cy="35784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7" idx="2"/>
            <a:endCxn id="5" idx="0"/>
          </p:cNvCxnSpPr>
          <p:nvPr/>
        </p:nvCxnSpPr>
        <p:spPr>
          <a:xfrm>
            <a:off x="8053396" y="1671793"/>
            <a:ext cx="9814" cy="35630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7" idx="2"/>
            <a:endCxn id="6" idx="0"/>
          </p:cNvCxnSpPr>
          <p:nvPr/>
        </p:nvCxnSpPr>
        <p:spPr>
          <a:xfrm>
            <a:off x="8053396" y="1671793"/>
            <a:ext cx="2465860" cy="35822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4081673" y="4673911"/>
            <a:ext cx="2895771" cy="38162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900"/>
              </a:lnSpc>
            </a:pPr>
            <a:r>
              <a:rPr lang="en-US" dirty="0">
                <a:solidFill>
                  <a:schemeClr val="tx1"/>
                </a:solidFill>
              </a:rPr>
              <a:t>_______...</a:t>
            </a:r>
          </a:p>
          <a:p>
            <a:pPr algn="ctr">
              <a:lnSpc>
                <a:spcPts val="900"/>
              </a:lnSpc>
            </a:pPr>
            <a:r>
              <a:rPr lang="en-US" dirty="0">
                <a:solidFill>
                  <a:schemeClr val="tx1"/>
                </a:solidFill>
              </a:rPr>
              <a:t>_______...</a:t>
            </a:r>
          </a:p>
          <a:p>
            <a:pPr algn="ctr">
              <a:lnSpc>
                <a:spcPts val="900"/>
              </a:lnSpc>
            </a:pPr>
            <a:r>
              <a:rPr lang="en-US" dirty="0">
                <a:solidFill>
                  <a:schemeClr val="tx1"/>
                </a:solidFill>
              </a:rPr>
              <a:t>_______...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091659" y="3713771"/>
            <a:ext cx="1941645" cy="3816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900"/>
              </a:lnSpc>
            </a:pPr>
            <a:r>
              <a:rPr lang="en-US" dirty="0">
                <a:solidFill>
                  <a:schemeClr val="tx1"/>
                </a:solidFill>
              </a:rPr>
              <a:t>_______...</a:t>
            </a:r>
          </a:p>
          <a:p>
            <a:pPr algn="ctr">
              <a:lnSpc>
                <a:spcPts val="900"/>
              </a:lnSpc>
            </a:pPr>
            <a:r>
              <a:rPr lang="en-US" dirty="0">
                <a:solidFill>
                  <a:schemeClr val="tx1"/>
                </a:solidFill>
              </a:rPr>
              <a:t>_______...</a:t>
            </a:r>
          </a:p>
          <a:p>
            <a:pPr algn="ctr">
              <a:lnSpc>
                <a:spcPts val="900"/>
              </a:lnSpc>
            </a:pPr>
            <a:r>
              <a:rPr lang="en-US" dirty="0">
                <a:solidFill>
                  <a:schemeClr val="tx1"/>
                </a:solidFill>
              </a:rPr>
              <a:t>_______...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177419" y="4734930"/>
            <a:ext cx="2683671" cy="38162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900"/>
              </a:lnSpc>
            </a:pPr>
            <a:r>
              <a:rPr lang="en-US" dirty="0">
                <a:solidFill>
                  <a:schemeClr val="tx1"/>
                </a:solidFill>
              </a:rPr>
              <a:t>_______...</a:t>
            </a:r>
          </a:p>
          <a:p>
            <a:pPr algn="ctr">
              <a:lnSpc>
                <a:spcPts val="900"/>
              </a:lnSpc>
            </a:pPr>
            <a:r>
              <a:rPr lang="en-US" dirty="0">
                <a:solidFill>
                  <a:schemeClr val="tx1"/>
                </a:solidFill>
              </a:rPr>
              <a:t>_______...</a:t>
            </a:r>
          </a:p>
          <a:p>
            <a:pPr algn="ctr">
              <a:lnSpc>
                <a:spcPts val="900"/>
              </a:lnSpc>
            </a:pPr>
            <a:r>
              <a:rPr lang="en-US" dirty="0">
                <a:solidFill>
                  <a:schemeClr val="tx1"/>
                </a:solidFill>
              </a:rPr>
              <a:t>_______...</a:t>
            </a:r>
          </a:p>
        </p:txBody>
      </p:sp>
      <p:pic>
        <p:nvPicPr>
          <p:cNvPr id="25" name="Picture 2" descr="http://intranet.fao.org/fileadmin/images/FAO_LOGO/FAO_logo_Blue_2lines_e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0"/>
            <a:ext cx="3486150" cy="87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4460877" y="201919"/>
            <a:ext cx="7471038" cy="5639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algn="ctr">
              <a:spcBef>
                <a:spcPts val="1000"/>
              </a:spcBef>
              <a:buFont typeface="Arial" panose="020B0604020202020204" pitchFamily="34" charset="0"/>
              <a:defRPr sz="2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Adaptation is possible, necessary and urgent</a:t>
            </a:r>
            <a:endParaRPr lang="en-US" i="1" dirty="0"/>
          </a:p>
        </p:txBody>
      </p:sp>
      <p:sp>
        <p:nvSpPr>
          <p:cNvPr id="27" name="Rectangle 26"/>
          <p:cNvSpPr/>
          <p:nvPr/>
        </p:nvSpPr>
        <p:spPr>
          <a:xfrm>
            <a:off x="292840" y="6310088"/>
            <a:ext cx="11598442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Positive and timely Adaptation can have very positive results -  Maladaptation can lead to terrible outcomes</a:t>
            </a:r>
          </a:p>
        </p:txBody>
      </p:sp>
    </p:spTree>
    <p:extLst>
      <p:ext uri="{BB962C8B-B14F-4D97-AF65-F5344CB8AC3E}">
        <p14:creationId xmlns:p14="http://schemas.microsoft.com/office/powerpoint/2010/main" val="189726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2" grpId="0" animBg="1"/>
      <p:bldP spid="23" grpId="0" animBg="1"/>
      <p:bldP spid="24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659" y="1099534"/>
            <a:ext cx="3069120" cy="4092160"/>
          </a:xfrm>
          <a:prstGeom prst="rect">
            <a:avLst/>
          </a:prstGeom>
        </p:spPr>
      </p:pic>
      <p:pic>
        <p:nvPicPr>
          <p:cNvPr id="5" name="Picture 2" descr="http://intranet.fao.org/fileadmin/images/FAO_LOGO/FAO_logo_Blue_2lines_e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0"/>
            <a:ext cx="3486150" cy="87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7822" y="1437737"/>
            <a:ext cx="6838920" cy="3052687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873358" y="1723061"/>
            <a:ext cx="1861926" cy="50254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Eastern Caribbean 2016-19; </a:t>
            </a:r>
            <a:r>
              <a:rPr lang="en-GB" sz="1400" b="1" dirty="0"/>
              <a:t>$5.4 m</a:t>
            </a:r>
            <a:endParaRPr lang="en-US" sz="14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6028116" y="3723866"/>
            <a:ext cx="1904277" cy="47011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/>
              <a:t>Benguela</a:t>
            </a:r>
            <a:r>
              <a:rPr lang="en-US" sz="1400" b="1" dirty="0"/>
              <a:t> Current 2017-20, </a:t>
            </a:r>
            <a:r>
              <a:rPr lang="en-GB" sz="1400" b="1" dirty="0"/>
              <a:t>$4.7m</a:t>
            </a:r>
            <a:endParaRPr lang="en-US" sz="14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9548090" y="1859667"/>
            <a:ext cx="1374246" cy="612488"/>
          </a:xfrm>
          <a:prstGeom prst="roundRect">
            <a:avLst/>
          </a:prstGeom>
          <a:solidFill>
            <a:srgbClr val="4B8B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Myanmar 2017-20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51943" y="2482469"/>
            <a:ext cx="1563664" cy="449811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Malawi 2017-21</a:t>
            </a:r>
          </a:p>
          <a:p>
            <a:pPr algn="ctr"/>
            <a:r>
              <a:rPr lang="en-GB" sz="1400" b="1" dirty="0"/>
              <a:t>$5.4m</a:t>
            </a:r>
            <a:endParaRPr lang="en-US" sz="14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4128990" y="3134328"/>
            <a:ext cx="1293885" cy="449811"/>
          </a:xfrm>
          <a:prstGeom prst="roundRect">
            <a:avLst/>
          </a:prstGeom>
          <a:solidFill>
            <a:srgbClr val="4B8B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Chile 2016-18</a:t>
            </a:r>
          </a:p>
          <a:p>
            <a:pPr algn="ctr"/>
            <a:r>
              <a:rPr lang="en-GB" sz="1400" b="1" dirty="0"/>
              <a:t>$2.5m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84393" y="950942"/>
            <a:ext cx="6096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  <a:t>FAO- GEF Adaptation programme</a:t>
            </a:r>
            <a:b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</a:b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32253" y="4775748"/>
            <a:ext cx="757916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GB" sz="2000" b="1" dirty="0">
                <a:solidFill>
                  <a:schemeClr val="dk1"/>
                </a:solidFill>
              </a:rPr>
              <a:t>New resources mobilized for 2019 projects to implement the FAO toolbox in</a:t>
            </a:r>
            <a:r>
              <a:rPr lang="en-GB" sz="2000" dirty="0">
                <a:solidFill>
                  <a:schemeClr val="dk1"/>
                </a:solidFill>
              </a:rPr>
              <a:t>: St Kits and Nevis, St Vincent and the Grenadines, St Lucia, Angola, Namibia, Chile and the Philippines. </a:t>
            </a:r>
          </a:p>
        </p:txBody>
      </p:sp>
    </p:spTree>
    <p:extLst>
      <p:ext uri="{BB962C8B-B14F-4D97-AF65-F5344CB8AC3E}">
        <p14:creationId xmlns:p14="http://schemas.microsoft.com/office/powerpoint/2010/main" val="3110386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2A2B6E-3D04-DF44-943D-69DC6350D7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803" r="3" b="3"/>
          <a:stretch/>
        </p:blipFill>
        <p:spPr>
          <a:xfrm>
            <a:off x="6096000" y="539988"/>
            <a:ext cx="6261330" cy="3932313"/>
          </a:xfrm>
          <a:prstGeom prst="rect">
            <a:avLst/>
          </a:prstGeom>
          <a:effectLst>
            <a:softEdge rad="5334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078A30-AEE9-DA42-A05D-B5B335E411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16"/>
          <a:stretch/>
        </p:blipFill>
        <p:spPr>
          <a:xfrm>
            <a:off x="5928358" y="2853458"/>
            <a:ext cx="6263640" cy="4215384"/>
          </a:xfrm>
          <a:prstGeom prst="rect">
            <a:avLst/>
          </a:prstGeom>
          <a:effectLst>
            <a:softEdge rad="5334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901FED-4FC9-4ED5-8123-C98BCD1616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2" descr="http://intranet.fao.org/fileadmin/images/FAO_LOGO/FAO_logo_Blue_2lines_en.jpg">
            <a:extLst>
              <a:ext uri="{FF2B5EF4-FFF2-40B4-BE49-F238E27FC236}">
                <a16:creationId xmlns:a16="http://schemas.microsoft.com/office/drawing/2014/main" id="{77DADA8E-BCE8-E141-8094-F5861CCEC5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4141760" cy="1037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69C2C7A-7068-2946-BA2C-DD3CCFF1B656}"/>
              </a:ext>
            </a:extLst>
          </p:cNvPr>
          <p:cNvSpPr/>
          <p:nvPr/>
        </p:nvSpPr>
        <p:spPr>
          <a:xfrm>
            <a:off x="344464" y="1247805"/>
            <a:ext cx="6096001" cy="707886"/>
          </a:xfrm>
          <a:prstGeom prst="rect">
            <a:avLst/>
          </a:prstGeom>
          <a:solidFill>
            <a:srgbClr val="BACAE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N</a:t>
            </a:r>
            <a:r>
              <a:rPr lang="en-GB" sz="2000" dirty="0">
                <a:solidFill>
                  <a:schemeClr val="dk1"/>
                </a:solidFill>
              </a:rPr>
              <a:t>ot a zero-sum game, or a fight to maintain status quo, but there will be winners and losers.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EB28E6-D36C-A448-9ED9-1BE7A26A8660}"/>
              </a:ext>
            </a:extLst>
          </p:cNvPr>
          <p:cNvSpPr/>
          <p:nvPr/>
        </p:nvSpPr>
        <p:spPr>
          <a:xfrm>
            <a:off x="344464" y="3288061"/>
            <a:ext cx="6096000" cy="707886"/>
          </a:xfrm>
          <a:prstGeom prst="rect">
            <a:avLst/>
          </a:prstGeom>
          <a:solidFill>
            <a:srgbClr val="BACAE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dk1"/>
                </a:solidFill>
              </a:rPr>
              <a:t>Effective and coordinated adaptation essential to avoid limiting the adaptation options of neighbours</a:t>
            </a:r>
            <a:endParaRPr lang="en-US" sz="2000" dirty="0">
              <a:solidFill>
                <a:schemeClr val="dk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BA01A4-B58C-8D41-A04D-1FA983095792}"/>
              </a:ext>
            </a:extLst>
          </p:cNvPr>
          <p:cNvSpPr/>
          <p:nvPr/>
        </p:nvSpPr>
        <p:spPr>
          <a:xfrm>
            <a:off x="344464" y="2116152"/>
            <a:ext cx="6096000" cy="1015663"/>
          </a:xfrm>
          <a:prstGeom prst="rect">
            <a:avLst/>
          </a:prstGeom>
          <a:solidFill>
            <a:srgbClr val="BACAE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dk1"/>
                </a:solidFill>
              </a:rPr>
              <a:t>Appropriate </a:t>
            </a:r>
            <a:r>
              <a:rPr lang="en-GB" sz="2000" dirty="0"/>
              <a:t>management response crucial to minimize threats and maximize opportunities – we know what to do!</a:t>
            </a:r>
            <a:endParaRPr lang="en-GB" sz="2000" dirty="0">
              <a:solidFill>
                <a:schemeClr val="dk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3BE686-16F7-A04A-9407-5F54E32A44D1}"/>
              </a:ext>
            </a:extLst>
          </p:cNvPr>
          <p:cNvSpPr/>
          <p:nvPr/>
        </p:nvSpPr>
        <p:spPr>
          <a:xfrm>
            <a:off x="4565745" y="100483"/>
            <a:ext cx="7626255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algn="ctr">
              <a:spcBef>
                <a:spcPts val="1000"/>
              </a:spcBef>
              <a:buFont typeface="Arial" panose="020B0604020202020204" pitchFamily="34" charset="0"/>
            </a:pPr>
            <a:r>
              <a:rPr lang="en-GB" sz="2400" b="1" dirty="0">
                <a:solidFill>
                  <a:schemeClr val="dk1"/>
                </a:solidFill>
                <a:latin typeface="Segoe UI" panose="020B0502040204020203" pitchFamily="34" charset="0"/>
              </a:rPr>
              <a:t>Adaptation to climate change – Key messages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0F9433-7A53-BD4C-B022-BDB949E45530}"/>
              </a:ext>
            </a:extLst>
          </p:cNvPr>
          <p:cNvSpPr/>
          <p:nvPr/>
        </p:nvSpPr>
        <p:spPr>
          <a:xfrm>
            <a:off x="344464" y="4155715"/>
            <a:ext cx="6096000" cy="707886"/>
          </a:xfrm>
          <a:prstGeom prst="rect">
            <a:avLst/>
          </a:prstGeom>
          <a:solidFill>
            <a:srgbClr val="BACAE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dk1"/>
                </a:solidFill>
              </a:rPr>
              <a:t>We need political commitment and societal support – recent events show this is not simple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8565" y="4978934"/>
            <a:ext cx="1828800" cy="1828800"/>
          </a:xfrm>
          <a:prstGeom prst="rect">
            <a:avLst/>
          </a:prstGeom>
        </p:spPr>
      </p:pic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829" y="4978934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083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2E66D2-F527-6F46-B259-76CC923FDA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8659"/>
          <a:stretch/>
        </p:blipFill>
        <p:spPr>
          <a:xfrm>
            <a:off x="3" y="0"/>
            <a:ext cx="10625325" cy="6858000"/>
          </a:xfrm>
          <a:custGeom>
            <a:avLst/>
            <a:gdLst>
              <a:gd name="connsiteX0" fmla="*/ 8526285 w 10655455"/>
              <a:gd name="connsiteY0" fmla="*/ 6283111 h 6858000"/>
              <a:gd name="connsiteX1" fmla="*/ 10157124 w 10655455"/>
              <a:gd name="connsiteY1" fmla="*/ 6283111 h 6858000"/>
              <a:gd name="connsiteX2" fmla="*/ 10407209 w 10655455"/>
              <a:gd name="connsiteY2" fmla="*/ 6430504 h 6858000"/>
              <a:gd name="connsiteX3" fmla="*/ 10606716 w 10655455"/>
              <a:gd name="connsiteY3" fmla="*/ 6774068 h 6858000"/>
              <a:gd name="connsiteX4" fmla="*/ 10655455 w 10655455"/>
              <a:gd name="connsiteY4" fmla="*/ 6858000 h 6858000"/>
              <a:gd name="connsiteX5" fmla="*/ 8025501 w 10655455"/>
              <a:gd name="connsiteY5" fmla="*/ 6858000 h 6858000"/>
              <a:gd name="connsiteX6" fmla="*/ 8129453 w 10655455"/>
              <a:gd name="connsiteY6" fmla="*/ 6678214 h 6858000"/>
              <a:gd name="connsiteX7" fmla="*/ 8272677 w 10655455"/>
              <a:gd name="connsiteY7" fmla="*/ 6430504 h 6858000"/>
              <a:gd name="connsiteX8" fmla="*/ 8526285 w 10655455"/>
              <a:gd name="connsiteY8" fmla="*/ 6283111 h 6858000"/>
              <a:gd name="connsiteX9" fmla="*/ 8508611 w 10655455"/>
              <a:gd name="connsiteY9" fmla="*/ 4776272 h 6858000"/>
              <a:gd name="connsiteX10" fmla="*/ 9153763 w 10655455"/>
              <a:gd name="connsiteY10" fmla="*/ 4776272 h 6858000"/>
              <a:gd name="connsiteX11" fmla="*/ 9252696 w 10655455"/>
              <a:gd name="connsiteY11" fmla="*/ 4834580 h 6858000"/>
              <a:gd name="connsiteX12" fmla="*/ 9575969 w 10655455"/>
              <a:gd name="connsiteY12" fmla="*/ 5391278 h 6858000"/>
              <a:gd name="connsiteX13" fmla="*/ 9575969 w 10655455"/>
              <a:gd name="connsiteY13" fmla="*/ 5505116 h 6858000"/>
              <a:gd name="connsiteX14" fmla="*/ 9252696 w 10655455"/>
              <a:gd name="connsiteY14" fmla="*/ 6061815 h 6858000"/>
              <a:gd name="connsiteX15" fmla="*/ 9153763 w 10655455"/>
              <a:gd name="connsiteY15" fmla="*/ 6120122 h 6858000"/>
              <a:gd name="connsiteX16" fmla="*/ 8508611 w 10655455"/>
              <a:gd name="connsiteY16" fmla="*/ 6120122 h 6858000"/>
              <a:gd name="connsiteX17" fmla="*/ 8408284 w 10655455"/>
              <a:gd name="connsiteY17" fmla="*/ 6061815 h 6858000"/>
              <a:gd name="connsiteX18" fmla="*/ 8086404 w 10655455"/>
              <a:gd name="connsiteY18" fmla="*/ 5505116 h 6858000"/>
              <a:gd name="connsiteX19" fmla="*/ 8086404 w 10655455"/>
              <a:gd name="connsiteY19" fmla="*/ 5391278 h 6858000"/>
              <a:gd name="connsiteX20" fmla="*/ 8408284 w 10655455"/>
              <a:gd name="connsiteY20" fmla="*/ 4834580 h 6858000"/>
              <a:gd name="connsiteX21" fmla="*/ 8508611 w 10655455"/>
              <a:gd name="connsiteY21" fmla="*/ 4776272 h 6858000"/>
              <a:gd name="connsiteX22" fmla="*/ 8438383 w 10655455"/>
              <a:gd name="connsiteY22" fmla="*/ 4182594 h 6858000"/>
              <a:gd name="connsiteX23" fmla="*/ 8671249 w 10655455"/>
              <a:gd name="connsiteY23" fmla="*/ 4182594 h 6858000"/>
              <a:gd name="connsiteX24" fmla="*/ 8706958 w 10655455"/>
              <a:gd name="connsiteY24" fmla="*/ 4203640 h 6858000"/>
              <a:gd name="connsiteX25" fmla="*/ 8823642 w 10655455"/>
              <a:gd name="connsiteY25" fmla="*/ 4404579 h 6858000"/>
              <a:gd name="connsiteX26" fmla="*/ 8823642 w 10655455"/>
              <a:gd name="connsiteY26" fmla="*/ 4445668 h 6858000"/>
              <a:gd name="connsiteX27" fmla="*/ 8706958 w 10655455"/>
              <a:gd name="connsiteY27" fmla="*/ 4646606 h 6858000"/>
              <a:gd name="connsiteX28" fmla="*/ 8671249 w 10655455"/>
              <a:gd name="connsiteY28" fmla="*/ 4667652 h 6858000"/>
              <a:gd name="connsiteX29" fmla="*/ 8438383 w 10655455"/>
              <a:gd name="connsiteY29" fmla="*/ 4667652 h 6858000"/>
              <a:gd name="connsiteX30" fmla="*/ 8402170 w 10655455"/>
              <a:gd name="connsiteY30" fmla="*/ 4646606 h 6858000"/>
              <a:gd name="connsiteX31" fmla="*/ 8285989 w 10655455"/>
              <a:gd name="connsiteY31" fmla="*/ 4445668 h 6858000"/>
              <a:gd name="connsiteX32" fmla="*/ 8285989 w 10655455"/>
              <a:gd name="connsiteY32" fmla="*/ 4404579 h 6858000"/>
              <a:gd name="connsiteX33" fmla="*/ 8402170 w 10655455"/>
              <a:gd name="connsiteY33" fmla="*/ 4203640 h 6858000"/>
              <a:gd name="connsiteX34" fmla="*/ 8438383 w 10655455"/>
              <a:gd name="connsiteY34" fmla="*/ 4182594 h 6858000"/>
              <a:gd name="connsiteX35" fmla="*/ 7678681 w 10655455"/>
              <a:gd name="connsiteY35" fmla="*/ 3459104 h 6858000"/>
              <a:gd name="connsiteX36" fmla="*/ 8119685 w 10655455"/>
              <a:gd name="connsiteY36" fmla="*/ 3459104 h 6858000"/>
              <a:gd name="connsiteX37" fmla="*/ 8187313 w 10655455"/>
              <a:gd name="connsiteY37" fmla="*/ 3498961 h 6858000"/>
              <a:gd name="connsiteX38" fmla="*/ 8408292 w 10655455"/>
              <a:gd name="connsiteY38" fmla="*/ 3879501 h 6858000"/>
              <a:gd name="connsiteX39" fmla="*/ 8408292 w 10655455"/>
              <a:gd name="connsiteY39" fmla="*/ 3957318 h 6858000"/>
              <a:gd name="connsiteX40" fmla="*/ 8187313 w 10655455"/>
              <a:gd name="connsiteY40" fmla="*/ 4337857 h 6858000"/>
              <a:gd name="connsiteX41" fmla="*/ 8119685 w 10655455"/>
              <a:gd name="connsiteY41" fmla="*/ 4377714 h 6858000"/>
              <a:gd name="connsiteX42" fmla="*/ 7678681 w 10655455"/>
              <a:gd name="connsiteY42" fmla="*/ 4377714 h 6858000"/>
              <a:gd name="connsiteX43" fmla="*/ 7610101 w 10655455"/>
              <a:gd name="connsiteY43" fmla="*/ 4337857 h 6858000"/>
              <a:gd name="connsiteX44" fmla="*/ 7390076 w 10655455"/>
              <a:gd name="connsiteY44" fmla="*/ 3957318 h 6858000"/>
              <a:gd name="connsiteX45" fmla="*/ 7390076 w 10655455"/>
              <a:gd name="connsiteY45" fmla="*/ 3879501 h 6858000"/>
              <a:gd name="connsiteX46" fmla="*/ 7610101 w 10655455"/>
              <a:gd name="connsiteY46" fmla="*/ 3498961 h 6858000"/>
              <a:gd name="connsiteX47" fmla="*/ 7678681 w 10655455"/>
              <a:gd name="connsiteY47" fmla="*/ 3459104 h 6858000"/>
              <a:gd name="connsiteX48" fmla="*/ 9108816 w 10655455"/>
              <a:gd name="connsiteY48" fmla="*/ 2082751 h 6858000"/>
              <a:gd name="connsiteX49" fmla="*/ 9876937 w 10655455"/>
              <a:gd name="connsiteY49" fmla="*/ 2082751 h 6858000"/>
              <a:gd name="connsiteX50" fmla="*/ 9994727 w 10655455"/>
              <a:gd name="connsiteY50" fmla="*/ 2152172 h 6858000"/>
              <a:gd name="connsiteX51" fmla="*/ 10379617 w 10655455"/>
              <a:gd name="connsiteY51" fmla="*/ 2814978 h 6858000"/>
              <a:gd name="connsiteX52" fmla="*/ 10379617 w 10655455"/>
              <a:gd name="connsiteY52" fmla="*/ 2950515 h 6858000"/>
              <a:gd name="connsiteX53" fmla="*/ 9994727 w 10655455"/>
              <a:gd name="connsiteY53" fmla="*/ 3613321 h 6858000"/>
              <a:gd name="connsiteX54" fmla="*/ 9876937 w 10655455"/>
              <a:gd name="connsiteY54" fmla="*/ 3682742 h 6858000"/>
              <a:gd name="connsiteX55" fmla="*/ 9108816 w 10655455"/>
              <a:gd name="connsiteY55" fmla="*/ 3682742 h 6858000"/>
              <a:gd name="connsiteX56" fmla="*/ 8989367 w 10655455"/>
              <a:gd name="connsiteY56" fmla="*/ 3613321 h 6858000"/>
              <a:gd name="connsiteX57" fmla="*/ 8606137 w 10655455"/>
              <a:gd name="connsiteY57" fmla="*/ 2950515 h 6858000"/>
              <a:gd name="connsiteX58" fmla="*/ 8606137 w 10655455"/>
              <a:gd name="connsiteY58" fmla="*/ 2814978 h 6858000"/>
              <a:gd name="connsiteX59" fmla="*/ 8989367 w 10655455"/>
              <a:gd name="connsiteY59" fmla="*/ 2152172 h 6858000"/>
              <a:gd name="connsiteX60" fmla="*/ 9108816 w 10655455"/>
              <a:gd name="connsiteY60" fmla="*/ 2082751 h 6858000"/>
              <a:gd name="connsiteX61" fmla="*/ 1321854 w 10655455"/>
              <a:gd name="connsiteY61" fmla="*/ 2071857 h 6858000"/>
              <a:gd name="connsiteX62" fmla="*/ 5365317 w 10655455"/>
              <a:gd name="connsiteY62" fmla="*/ 2071857 h 6858000"/>
              <a:gd name="connsiteX63" fmla="*/ 5985373 w 10655455"/>
              <a:gd name="connsiteY63" fmla="*/ 2437296 h 6858000"/>
              <a:gd name="connsiteX64" fmla="*/ 8011470 w 10655455"/>
              <a:gd name="connsiteY64" fmla="*/ 5926372 h 6858000"/>
              <a:gd name="connsiteX65" fmla="*/ 8011470 w 10655455"/>
              <a:gd name="connsiteY65" fmla="*/ 6639850 h 6858000"/>
              <a:gd name="connsiteX66" fmla="*/ 7904625 w 10655455"/>
              <a:gd name="connsiteY66" fmla="*/ 6823844 h 6858000"/>
              <a:gd name="connsiteX67" fmla="*/ 7884791 w 10655455"/>
              <a:gd name="connsiteY67" fmla="*/ 6858000 h 6858000"/>
              <a:gd name="connsiteX68" fmla="*/ 0 w 10655455"/>
              <a:gd name="connsiteY68" fmla="*/ 6858000 h 6858000"/>
              <a:gd name="connsiteX69" fmla="*/ 0 w 10655455"/>
              <a:gd name="connsiteY69" fmla="*/ 3635967 h 6858000"/>
              <a:gd name="connsiteX70" fmla="*/ 27177 w 10655455"/>
              <a:gd name="connsiteY70" fmla="*/ 3588964 h 6858000"/>
              <a:gd name="connsiteX71" fmla="*/ 693065 w 10655455"/>
              <a:gd name="connsiteY71" fmla="*/ 2437296 h 6858000"/>
              <a:gd name="connsiteX72" fmla="*/ 1321854 w 10655455"/>
              <a:gd name="connsiteY72" fmla="*/ 2071857 h 6858000"/>
              <a:gd name="connsiteX73" fmla="*/ 6786399 w 10655455"/>
              <a:gd name="connsiteY73" fmla="*/ 753840 h 6858000"/>
              <a:gd name="connsiteX74" fmla="*/ 8025968 w 10655455"/>
              <a:gd name="connsiteY74" fmla="*/ 753840 h 6858000"/>
              <a:gd name="connsiteX75" fmla="*/ 8216053 w 10655455"/>
              <a:gd name="connsiteY75" fmla="*/ 865869 h 6858000"/>
              <a:gd name="connsiteX76" fmla="*/ 8837177 w 10655455"/>
              <a:gd name="connsiteY76" fmla="*/ 1935484 h 6858000"/>
              <a:gd name="connsiteX77" fmla="*/ 8837177 w 10655455"/>
              <a:gd name="connsiteY77" fmla="*/ 2154207 h 6858000"/>
              <a:gd name="connsiteX78" fmla="*/ 8216053 w 10655455"/>
              <a:gd name="connsiteY78" fmla="*/ 3223823 h 6858000"/>
              <a:gd name="connsiteX79" fmla="*/ 8025968 w 10655455"/>
              <a:gd name="connsiteY79" fmla="*/ 3335852 h 6858000"/>
              <a:gd name="connsiteX80" fmla="*/ 6786399 w 10655455"/>
              <a:gd name="connsiteY80" fmla="*/ 3335852 h 6858000"/>
              <a:gd name="connsiteX81" fmla="*/ 6593637 w 10655455"/>
              <a:gd name="connsiteY81" fmla="*/ 3223823 h 6858000"/>
              <a:gd name="connsiteX82" fmla="*/ 5975192 w 10655455"/>
              <a:gd name="connsiteY82" fmla="*/ 2154207 h 6858000"/>
              <a:gd name="connsiteX83" fmla="*/ 5975192 w 10655455"/>
              <a:gd name="connsiteY83" fmla="*/ 1935484 h 6858000"/>
              <a:gd name="connsiteX84" fmla="*/ 6593637 w 10655455"/>
              <a:gd name="connsiteY84" fmla="*/ 865869 h 6858000"/>
              <a:gd name="connsiteX85" fmla="*/ 6786399 w 10655455"/>
              <a:gd name="connsiteY85" fmla="*/ 753840 h 6858000"/>
              <a:gd name="connsiteX86" fmla="*/ 0 w 10655455"/>
              <a:gd name="connsiteY86" fmla="*/ 0 h 6858000"/>
              <a:gd name="connsiteX87" fmla="*/ 6966294 w 10655455"/>
              <a:gd name="connsiteY87" fmla="*/ 0 h 6858000"/>
              <a:gd name="connsiteX88" fmla="*/ 6852387 w 10655455"/>
              <a:gd name="connsiteY88" fmla="*/ 196155 h 6858000"/>
              <a:gd name="connsiteX89" fmla="*/ 6043322 w 10655455"/>
              <a:gd name="connsiteY89" fmla="*/ 1589421 h 6858000"/>
              <a:gd name="connsiteX90" fmla="*/ 5423265 w 10655455"/>
              <a:gd name="connsiteY90" fmla="*/ 1954861 h 6858000"/>
              <a:gd name="connsiteX91" fmla="*/ 1379802 w 10655455"/>
              <a:gd name="connsiteY91" fmla="*/ 1954861 h 6858000"/>
              <a:gd name="connsiteX92" fmla="*/ 751013 w 10655455"/>
              <a:gd name="connsiteY92" fmla="*/ 1589421 h 6858000"/>
              <a:gd name="connsiteX93" fmla="*/ 1951 w 10655455"/>
              <a:gd name="connsiteY93" fmla="*/ 293901 h 6858000"/>
              <a:gd name="connsiteX94" fmla="*/ 0 w 10655455"/>
              <a:gd name="connsiteY94" fmla="*/ 29052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10655455" h="6858000">
                <a:moveTo>
                  <a:pt x="8526285" y="6283111"/>
                </a:moveTo>
                <a:cubicBezTo>
                  <a:pt x="8526285" y="6283111"/>
                  <a:pt x="8526285" y="6283111"/>
                  <a:pt x="10157124" y="6283111"/>
                </a:cubicBezTo>
                <a:cubicBezTo>
                  <a:pt x="10259271" y="6283111"/>
                  <a:pt x="10357896" y="6339261"/>
                  <a:pt x="10407209" y="6430504"/>
                </a:cubicBezTo>
                <a:cubicBezTo>
                  <a:pt x="10407209" y="6430504"/>
                  <a:pt x="10407209" y="6430504"/>
                  <a:pt x="10606716" y="6774068"/>
                </a:cubicBezTo>
                <a:lnTo>
                  <a:pt x="10655455" y="6858000"/>
                </a:lnTo>
                <a:lnTo>
                  <a:pt x="8025501" y="6858000"/>
                </a:lnTo>
                <a:lnTo>
                  <a:pt x="8129453" y="6678214"/>
                </a:lnTo>
                <a:cubicBezTo>
                  <a:pt x="8174148" y="6600912"/>
                  <a:pt x="8221824" y="6518457"/>
                  <a:pt x="8272677" y="6430504"/>
                </a:cubicBezTo>
                <a:cubicBezTo>
                  <a:pt x="8325512" y="6339261"/>
                  <a:pt x="8420615" y="6283111"/>
                  <a:pt x="8526285" y="6283111"/>
                </a:cubicBezTo>
                <a:close/>
                <a:moveTo>
                  <a:pt x="8508611" y="4776272"/>
                </a:moveTo>
                <a:cubicBezTo>
                  <a:pt x="8508611" y="4776272"/>
                  <a:pt x="8508611" y="4776272"/>
                  <a:pt x="9153763" y="4776272"/>
                </a:cubicBezTo>
                <a:cubicBezTo>
                  <a:pt x="9194173" y="4776272"/>
                  <a:pt x="9233188" y="4798484"/>
                  <a:pt x="9252696" y="4834580"/>
                </a:cubicBezTo>
                <a:cubicBezTo>
                  <a:pt x="9252696" y="4834580"/>
                  <a:pt x="9252696" y="4834580"/>
                  <a:pt x="9575969" y="5391278"/>
                </a:cubicBezTo>
                <a:cubicBezTo>
                  <a:pt x="9596871" y="5425985"/>
                  <a:pt x="9596871" y="5470409"/>
                  <a:pt x="9575969" y="5505116"/>
                </a:cubicBezTo>
                <a:cubicBezTo>
                  <a:pt x="9575969" y="5505116"/>
                  <a:pt x="9575969" y="5505116"/>
                  <a:pt x="9252696" y="6061815"/>
                </a:cubicBezTo>
                <a:cubicBezTo>
                  <a:pt x="9233188" y="6097909"/>
                  <a:pt x="9194173" y="6120122"/>
                  <a:pt x="9153763" y="6120122"/>
                </a:cubicBezTo>
                <a:cubicBezTo>
                  <a:pt x="9153763" y="6120122"/>
                  <a:pt x="9153763" y="6120122"/>
                  <a:pt x="8508611" y="6120122"/>
                </a:cubicBezTo>
                <a:cubicBezTo>
                  <a:pt x="8466808" y="6120122"/>
                  <a:pt x="8429186" y="6097909"/>
                  <a:pt x="8408284" y="6061815"/>
                </a:cubicBezTo>
                <a:cubicBezTo>
                  <a:pt x="8408284" y="6061815"/>
                  <a:pt x="8408284" y="6061815"/>
                  <a:pt x="8086404" y="5505116"/>
                </a:cubicBezTo>
                <a:cubicBezTo>
                  <a:pt x="8065503" y="5470409"/>
                  <a:pt x="8065503" y="5425985"/>
                  <a:pt x="8086404" y="5391278"/>
                </a:cubicBezTo>
                <a:cubicBezTo>
                  <a:pt x="8086404" y="5391278"/>
                  <a:pt x="8086404" y="5391278"/>
                  <a:pt x="8408284" y="4834580"/>
                </a:cubicBezTo>
                <a:cubicBezTo>
                  <a:pt x="8429186" y="4798484"/>
                  <a:pt x="8466808" y="4776272"/>
                  <a:pt x="8508611" y="4776272"/>
                </a:cubicBezTo>
                <a:close/>
                <a:moveTo>
                  <a:pt x="8438383" y="4182594"/>
                </a:moveTo>
                <a:cubicBezTo>
                  <a:pt x="8438383" y="4182594"/>
                  <a:pt x="8438383" y="4182594"/>
                  <a:pt x="8671249" y="4182594"/>
                </a:cubicBezTo>
                <a:cubicBezTo>
                  <a:pt x="8685834" y="4182594"/>
                  <a:pt x="8699916" y="4190612"/>
                  <a:pt x="8706958" y="4203640"/>
                </a:cubicBezTo>
                <a:cubicBezTo>
                  <a:pt x="8706958" y="4203640"/>
                  <a:pt x="8706958" y="4203640"/>
                  <a:pt x="8823642" y="4404579"/>
                </a:cubicBezTo>
                <a:cubicBezTo>
                  <a:pt x="8831187" y="4417106"/>
                  <a:pt x="8831187" y="4433141"/>
                  <a:pt x="8823642" y="4445668"/>
                </a:cubicBezTo>
                <a:cubicBezTo>
                  <a:pt x="8823642" y="4445668"/>
                  <a:pt x="8823642" y="4445668"/>
                  <a:pt x="8706958" y="4646606"/>
                </a:cubicBezTo>
                <a:cubicBezTo>
                  <a:pt x="8699916" y="4659635"/>
                  <a:pt x="8685834" y="4667652"/>
                  <a:pt x="8671249" y="4667652"/>
                </a:cubicBezTo>
                <a:cubicBezTo>
                  <a:pt x="8671249" y="4667652"/>
                  <a:pt x="8671249" y="4667652"/>
                  <a:pt x="8438383" y="4667652"/>
                </a:cubicBezTo>
                <a:cubicBezTo>
                  <a:pt x="8423295" y="4667652"/>
                  <a:pt x="8409715" y="4659635"/>
                  <a:pt x="8402170" y="4646606"/>
                </a:cubicBezTo>
                <a:cubicBezTo>
                  <a:pt x="8402170" y="4646606"/>
                  <a:pt x="8402170" y="4646606"/>
                  <a:pt x="8285989" y="4445668"/>
                </a:cubicBezTo>
                <a:cubicBezTo>
                  <a:pt x="8278445" y="4433141"/>
                  <a:pt x="8278445" y="4417106"/>
                  <a:pt x="8285989" y="4404579"/>
                </a:cubicBezTo>
                <a:cubicBezTo>
                  <a:pt x="8285989" y="4404579"/>
                  <a:pt x="8285989" y="4404579"/>
                  <a:pt x="8402170" y="4203640"/>
                </a:cubicBezTo>
                <a:cubicBezTo>
                  <a:pt x="8409715" y="4190612"/>
                  <a:pt x="8423295" y="4182594"/>
                  <a:pt x="8438383" y="4182594"/>
                </a:cubicBezTo>
                <a:close/>
                <a:moveTo>
                  <a:pt x="7678681" y="3459104"/>
                </a:moveTo>
                <a:cubicBezTo>
                  <a:pt x="7678681" y="3459104"/>
                  <a:pt x="7678681" y="3459104"/>
                  <a:pt x="8119685" y="3459104"/>
                </a:cubicBezTo>
                <a:cubicBezTo>
                  <a:pt x="8147308" y="3459104"/>
                  <a:pt x="8173978" y="3474287"/>
                  <a:pt x="8187313" y="3498961"/>
                </a:cubicBezTo>
                <a:cubicBezTo>
                  <a:pt x="8187313" y="3498961"/>
                  <a:pt x="8187313" y="3498961"/>
                  <a:pt x="8408292" y="3879501"/>
                </a:cubicBezTo>
                <a:cubicBezTo>
                  <a:pt x="8422579" y="3903225"/>
                  <a:pt x="8422579" y="3933593"/>
                  <a:pt x="8408292" y="3957318"/>
                </a:cubicBezTo>
                <a:cubicBezTo>
                  <a:pt x="8408292" y="3957318"/>
                  <a:pt x="8408292" y="3957318"/>
                  <a:pt x="8187313" y="4337857"/>
                </a:cubicBezTo>
                <a:cubicBezTo>
                  <a:pt x="8173978" y="4362531"/>
                  <a:pt x="8147308" y="4377714"/>
                  <a:pt x="8119685" y="4377714"/>
                </a:cubicBezTo>
                <a:cubicBezTo>
                  <a:pt x="8119685" y="4377714"/>
                  <a:pt x="8119685" y="4377714"/>
                  <a:pt x="7678681" y="4377714"/>
                </a:cubicBezTo>
                <a:cubicBezTo>
                  <a:pt x="7650106" y="4377714"/>
                  <a:pt x="7624388" y="4362531"/>
                  <a:pt x="7610101" y="4337857"/>
                </a:cubicBezTo>
                <a:cubicBezTo>
                  <a:pt x="7610101" y="4337857"/>
                  <a:pt x="7610101" y="4337857"/>
                  <a:pt x="7390076" y="3957318"/>
                </a:cubicBezTo>
                <a:cubicBezTo>
                  <a:pt x="7375787" y="3933593"/>
                  <a:pt x="7375787" y="3903225"/>
                  <a:pt x="7390076" y="3879501"/>
                </a:cubicBezTo>
                <a:cubicBezTo>
                  <a:pt x="7390076" y="3879501"/>
                  <a:pt x="7390076" y="3879501"/>
                  <a:pt x="7610101" y="3498961"/>
                </a:cubicBezTo>
                <a:cubicBezTo>
                  <a:pt x="7624388" y="3474287"/>
                  <a:pt x="7650106" y="3459104"/>
                  <a:pt x="7678681" y="3459104"/>
                </a:cubicBezTo>
                <a:close/>
                <a:moveTo>
                  <a:pt x="9108816" y="2082751"/>
                </a:moveTo>
                <a:cubicBezTo>
                  <a:pt x="9108816" y="2082751"/>
                  <a:pt x="9108816" y="2082751"/>
                  <a:pt x="9876937" y="2082751"/>
                </a:cubicBezTo>
                <a:cubicBezTo>
                  <a:pt x="9925048" y="2082751"/>
                  <a:pt x="9971500" y="2109197"/>
                  <a:pt x="9994727" y="2152172"/>
                </a:cubicBezTo>
                <a:cubicBezTo>
                  <a:pt x="9994727" y="2152172"/>
                  <a:pt x="9994727" y="2152172"/>
                  <a:pt x="10379617" y="2814978"/>
                </a:cubicBezTo>
                <a:cubicBezTo>
                  <a:pt x="10404502" y="2856301"/>
                  <a:pt x="10404502" y="2909193"/>
                  <a:pt x="10379617" y="2950515"/>
                </a:cubicBezTo>
                <a:cubicBezTo>
                  <a:pt x="10379617" y="2950515"/>
                  <a:pt x="10379617" y="2950515"/>
                  <a:pt x="9994727" y="3613321"/>
                </a:cubicBezTo>
                <a:cubicBezTo>
                  <a:pt x="9971500" y="3656296"/>
                  <a:pt x="9925048" y="3682742"/>
                  <a:pt x="9876937" y="3682742"/>
                </a:cubicBezTo>
                <a:cubicBezTo>
                  <a:pt x="9876937" y="3682742"/>
                  <a:pt x="9876937" y="3682742"/>
                  <a:pt x="9108816" y="3682742"/>
                </a:cubicBezTo>
                <a:cubicBezTo>
                  <a:pt x="9059045" y="3682742"/>
                  <a:pt x="9014252" y="3656296"/>
                  <a:pt x="8989367" y="3613321"/>
                </a:cubicBezTo>
                <a:cubicBezTo>
                  <a:pt x="8989367" y="3613321"/>
                  <a:pt x="8989367" y="3613321"/>
                  <a:pt x="8606137" y="2950515"/>
                </a:cubicBezTo>
                <a:cubicBezTo>
                  <a:pt x="8581251" y="2909193"/>
                  <a:pt x="8581251" y="2856301"/>
                  <a:pt x="8606137" y="2814978"/>
                </a:cubicBezTo>
                <a:cubicBezTo>
                  <a:pt x="8606137" y="2814978"/>
                  <a:pt x="8606137" y="2814978"/>
                  <a:pt x="8989367" y="2152172"/>
                </a:cubicBezTo>
                <a:cubicBezTo>
                  <a:pt x="9014252" y="2109197"/>
                  <a:pt x="9059045" y="2082751"/>
                  <a:pt x="9108816" y="2082751"/>
                </a:cubicBezTo>
                <a:close/>
                <a:moveTo>
                  <a:pt x="1321854" y="2071857"/>
                </a:moveTo>
                <a:cubicBezTo>
                  <a:pt x="1321854" y="2071857"/>
                  <a:pt x="1321854" y="2071857"/>
                  <a:pt x="5365317" y="2071857"/>
                </a:cubicBezTo>
                <a:cubicBezTo>
                  <a:pt x="5618580" y="2071857"/>
                  <a:pt x="5863108" y="2211072"/>
                  <a:pt x="5985373" y="2437296"/>
                </a:cubicBezTo>
                <a:cubicBezTo>
                  <a:pt x="5985373" y="2437296"/>
                  <a:pt x="5985373" y="2437296"/>
                  <a:pt x="8011470" y="5926372"/>
                </a:cubicBezTo>
                <a:cubicBezTo>
                  <a:pt x="8142468" y="6143896"/>
                  <a:pt x="8142468" y="6422327"/>
                  <a:pt x="8011470" y="6639850"/>
                </a:cubicBezTo>
                <a:cubicBezTo>
                  <a:pt x="8011470" y="6639850"/>
                  <a:pt x="8011470" y="6639850"/>
                  <a:pt x="7904625" y="6823844"/>
                </a:cubicBezTo>
                <a:lnTo>
                  <a:pt x="7884791" y="6858000"/>
                </a:lnTo>
                <a:lnTo>
                  <a:pt x="0" y="6858000"/>
                </a:lnTo>
                <a:lnTo>
                  <a:pt x="0" y="3635967"/>
                </a:lnTo>
                <a:lnTo>
                  <a:pt x="27177" y="3588964"/>
                </a:lnTo>
                <a:cubicBezTo>
                  <a:pt x="220245" y="3255048"/>
                  <a:pt x="440895" y="2873431"/>
                  <a:pt x="693065" y="2437296"/>
                </a:cubicBezTo>
                <a:cubicBezTo>
                  <a:pt x="824063" y="2211072"/>
                  <a:pt x="1059859" y="2071857"/>
                  <a:pt x="1321854" y="2071857"/>
                </a:cubicBezTo>
                <a:close/>
                <a:moveTo>
                  <a:pt x="6786399" y="753840"/>
                </a:moveTo>
                <a:cubicBezTo>
                  <a:pt x="6786399" y="753840"/>
                  <a:pt x="6786399" y="753840"/>
                  <a:pt x="8025968" y="753840"/>
                </a:cubicBezTo>
                <a:cubicBezTo>
                  <a:pt x="8103608" y="753840"/>
                  <a:pt x="8178571" y="796518"/>
                  <a:pt x="8216053" y="865869"/>
                </a:cubicBezTo>
                <a:cubicBezTo>
                  <a:pt x="8216053" y="865869"/>
                  <a:pt x="8216053" y="865869"/>
                  <a:pt x="8837177" y="1935484"/>
                </a:cubicBezTo>
                <a:cubicBezTo>
                  <a:pt x="8877335" y="2002169"/>
                  <a:pt x="8877335" y="2087523"/>
                  <a:pt x="8837177" y="2154207"/>
                </a:cubicBezTo>
                <a:cubicBezTo>
                  <a:pt x="8837177" y="2154207"/>
                  <a:pt x="8837177" y="2154207"/>
                  <a:pt x="8216053" y="3223823"/>
                </a:cubicBezTo>
                <a:cubicBezTo>
                  <a:pt x="8178571" y="3293174"/>
                  <a:pt x="8103608" y="3335852"/>
                  <a:pt x="8025968" y="3335852"/>
                </a:cubicBezTo>
                <a:cubicBezTo>
                  <a:pt x="8025968" y="3335852"/>
                  <a:pt x="8025968" y="3335852"/>
                  <a:pt x="6786399" y="3335852"/>
                </a:cubicBezTo>
                <a:cubicBezTo>
                  <a:pt x="6706082" y="3335852"/>
                  <a:pt x="6633796" y="3293174"/>
                  <a:pt x="6593637" y="3223823"/>
                </a:cubicBezTo>
                <a:cubicBezTo>
                  <a:pt x="6593637" y="3223823"/>
                  <a:pt x="6593637" y="3223823"/>
                  <a:pt x="5975192" y="2154207"/>
                </a:cubicBezTo>
                <a:cubicBezTo>
                  <a:pt x="5935033" y="2087523"/>
                  <a:pt x="5935033" y="2002169"/>
                  <a:pt x="5975192" y="1935484"/>
                </a:cubicBezTo>
                <a:cubicBezTo>
                  <a:pt x="5975192" y="1935484"/>
                  <a:pt x="5975192" y="1935484"/>
                  <a:pt x="6593637" y="865869"/>
                </a:cubicBezTo>
                <a:cubicBezTo>
                  <a:pt x="6633796" y="796518"/>
                  <a:pt x="6706082" y="753840"/>
                  <a:pt x="6786399" y="753840"/>
                </a:cubicBezTo>
                <a:close/>
                <a:moveTo>
                  <a:pt x="0" y="0"/>
                </a:moveTo>
                <a:lnTo>
                  <a:pt x="6966294" y="0"/>
                </a:lnTo>
                <a:lnTo>
                  <a:pt x="6852387" y="196155"/>
                </a:lnTo>
                <a:cubicBezTo>
                  <a:pt x="6627011" y="584267"/>
                  <a:pt x="6359899" y="1044253"/>
                  <a:pt x="6043322" y="1589421"/>
                </a:cubicBezTo>
                <a:cubicBezTo>
                  <a:pt x="5921057" y="1815646"/>
                  <a:pt x="5676528" y="1954861"/>
                  <a:pt x="5423265" y="1954861"/>
                </a:cubicBezTo>
                <a:cubicBezTo>
                  <a:pt x="5423265" y="1954861"/>
                  <a:pt x="5423265" y="1954861"/>
                  <a:pt x="1379802" y="1954861"/>
                </a:cubicBezTo>
                <a:cubicBezTo>
                  <a:pt x="1117807" y="1954861"/>
                  <a:pt x="882012" y="1815646"/>
                  <a:pt x="751013" y="1589421"/>
                </a:cubicBezTo>
                <a:cubicBezTo>
                  <a:pt x="751013" y="1589421"/>
                  <a:pt x="751013" y="1589421"/>
                  <a:pt x="1951" y="293901"/>
                </a:cubicBezTo>
                <a:lnTo>
                  <a:pt x="0" y="290527"/>
                </a:lnTo>
                <a:close/>
              </a:path>
            </a:pathLst>
          </a:cu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B4564557-1F95-664B-8A90-0DA573ACD1BE}"/>
              </a:ext>
            </a:extLst>
          </p:cNvPr>
          <p:cNvSpPr/>
          <p:nvPr/>
        </p:nvSpPr>
        <p:spPr>
          <a:xfrm>
            <a:off x="0" y="0"/>
            <a:ext cx="11777472" cy="6254496"/>
          </a:xfrm>
          <a:custGeom>
            <a:avLst/>
            <a:gdLst>
              <a:gd name="connsiteX0" fmla="*/ 0 w 11777472"/>
              <a:gd name="connsiteY0" fmla="*/ 0 h 6254496"/>
              <a:gd name="connsiteX1" fmla="*/ 36576 w 11777472"/>
              <a:gd name="connsiteY1" fmla="*/ 2724912 h 6254496"/>
              <a:gd name="connsiteX2" fmla="*/ 1024128 w 11777472"/>
              <a:gd name="connsiteY2" fmla="*/ 2029968 h 6254496"/>
              <a:gd name="connsiteX3" fmla="*/ 5742432 w 11777472"/>
              <a:gd name="connsiteY3" fmla="*/ 2048256 h 6254496"/>
              <a:gd name="connsiteX4" fmla="*/ 6912864 w 11777472"/>
              <a:gd name="connsiteY4" fmla="*/ 3968496 h 6254496"/>
              <a:gd name="connsiteX5" fmla="*/ 8284464 w 11777472"/>
              <a:gd name="connsiteY5" fmla="*/ 6254496 h 6254496"/>
              <a:gd name="connsiteX6" fmla="*/ 9966960 w 11777472"/>
              <a:gd name="connsiteY6" fmla="*/ 6217920 h 6254496"/>
              <a:gd name="connsiteX7" fmla="*/ 11777472 w 11777472"/>
              <a:gd name="connsiteY7" fmla="*/ 1078992 h 6254496"/>
              <a:gd name="connsiteX8" fmla="*/ 7498080 w 11777472"/>
              <a:gd name="connsiteY8" fmla="*/ 18288 h 6254496"/>
              <a:gd name="connsiteX9" fmla="*/ 0 w 11777472"/>
              <a:gd name="connsiteY9" fmla="*/ 0 h 6254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77472" h="6254496">
                <a:moveTo>
                  <a:pt x="0" y="0"/>
                </a:moveTo>
                <a:lnTo>
                  <a:pt x="36576" y="2724912"/>
                </a:lnTo>
                <a:lnTo>
                  <a:pt x="1024128" y="2029968"/>
                </a:lnTo>
                <a:lnTo>
                  <a:pt x="5742432" y="2048256"/>
                </a:lnTo>
                <a:lnTo>
                  <a:pt x="6912864" y="3968496"/>
                </a:lnTo>
                <a:lnTo>
                  <a:pt x="8284464" y="6254496"/>
                </a:lnTo>
                <a:lnTo>
                  <a:pt x="9966960" y="6217920"/>
                </a:lnTo>
                <a:lnTo>
                  <a:pt x="11777472" y="1078992"/>
                </a:lnTo>
                <a:lnTo>
                  <a:pt x="7498080" y="1828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7" name="Picture 2" descr="http://intranet.fao.org/fileadmin/images/FAO_LOGO/FAO_logo_Blue_2lines_en.jpg">
            <a:extLst>
              <a:ext uri="{FF2B5EF4-FFF2-40B4-BE49-F238E27FC236}">
                <a16:creationId xmlns:a16="http://schemas.microsoft.com/office/drawing/2014/main" id="{9EA751E9-5925-274A-929F-B41AA89D86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4141760" cy="1037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F8E5D39-A72D-9C4C-9D13-DBB020C9FC2D}"/>
              </a:ext>
            </a:extLst>
          </p:cNvPr>
          <p:cNvSpPr/>
          <p:nvPr/>
        </p:nvSpPr>
        <p:spPr>
          <a:xfrm>
            <a:off x="4474305" y="56961"/>
            <a:ext cx="7626255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algn="ctr">
              <a:spcBef>
                <a:spcPts val="1000"/>
              </a:spcBef>
              <a:buFont typeface="Arial" panose="020B0604020202020204" pitchFamily="34" charset="0"/>
            </a:pPr>
            <a:r>
              <a:rPr lang="en-GB" sz="2400" b="1" dirty="0">
                <a:solidFill>
                  <a:schemeClr val="dk1"/>
                </a:solidFill>
                <a:latin typeface="Segoe UI" panose="020B0502040204020203" pitchFamily="34" charset="0"/>
              </a:rPr>
              <a:t>For more details on how to respond: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618A15-53DE-9048-AF4C-5650055636F0}"/>
              </a:ext>
            </a:extLst>
          </p:cNvPr>
          <p:cNvSpPr/>
          <p:nvPr/>
        </p:nvSpPr>
        <p:spPr>
          <a:xfrm>
            <a:off x="6586414" y="1352419"/>
            <a:ext cx="566328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Part II of this talk:</a:t>
            </a:r>
          </a:p>
          <a:p>
            <a:pPr algn="ctr"/>
            <a:endParaRPr lang="en-US" b="1" dirty="0">
              <a:solidFill>
                <a:srgbClr val="C0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b="1" dirty="0">
                <a:solidFill>
                  <a:srgbClr val="C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Food from the Oceans in the era of climate change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BE1F2B-2D8B-2547-81AD-E8C9D4A101BF}"/>
              </a:ext>
            </a:extLst>
          </p:cNvPr>
          <p:cNvSpPr/>
          <p:nvPr/>
        </p:nvSpPr>
        <p:spPr>
          <a:xfrm>
            <a:off x="7345679" y="2429205"/>
            <a:ext cx="4754881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Side event COP24:</a:t>
            </a:r>
            <a:endParaRPr lang="it-IT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it-IT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Actions on Ocean Acidification - the Other CO</a:t>
            </a:r>
            <a:r>
              <a:rPr lang="en-GB" b="1" baseline="-25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Problem – towards realising sustainable development</a:t>
            </a:r>
            <a:endParaRPr lang="it-IT" sz="2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it-IT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Saturday 8th December 13:15-14:45</a:t>
            </a:r>
            <a:endParaRPr lang="it-IT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it-IT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Room Narew</a:t>
            </a:r>
            <a:r>
              <a:rPr lang="it-IT" dirty="0"/>
              <a:t> 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41865-7936-7D45-9C5E-A98835B4587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470" y="1211471"/>
            <a:ext cx="2142306" cy="30223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5115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538</Words>
  <Application>Microsoft Macintosh PowerPoint</Application>
  <PresentationFormat>Widescreen</PresentationFormat>
  <Paragraphs>95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Arial Narrow</vt:lpstr>
      <vt:lpstr>Calibri</vt:lpstr>
      <vt:lpstr>Calibri Light</vt:lpstr>
      <vt:lpstr>FrutigerLTStd</vt:lpstr>
      <vt:lpstr>Segoe UI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Barange, Manuel (FIAX)</dc:creator>
  <cp:lastModifiedBy>Maxwell, Alexis Rebecca</cp:lastModifiedBy>
  <cp:revision>15</cp:revision>
  <cp:lastPrinted>2018-12-06T10:37:20Z</cp:lastPrinted>
  <dcterms:created xsi:type="dcterms:W3CDTF">2018-11-29T16:45:23Z</dcterms:created>
  <dcterms:modified xsi:type="dcterms:W3CDTF">2018-12-06T23:01:09Z</dcterms:modified>
</cp:coreProperties>
</file>