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9"/>
  </p:notesMasterIdLst>
  <p:handoutMasterIdLst>
    <p:handoutMasterId r:id="rId20"/>
  </p:handoutMasterIdLst>
  <p:sldIdLst>
    <p:sldId id="259" r:id="rId5"/>
    <p:sldId id="292" r:id="rId6"/>
    <p:sldId id="293" r:id="rId7"/>
    <p:sldId id="283" r:id="rId8"/>
    <p:sldId id="286" r:id="rId9"/>
    <p:sldId id="290" r:id="rId10"/>
    <p:sldId id="289" r:id="rId11"/>
    <p:sldId id="294" r:id="rId12"/>
    <p:sldId id="295" r:id="rId13"/>
    <p:sldId id="296" r:id="rId14"/>
    <p:sldId id="298" r:id="rId15"/>
    <p:sldId id="301" r:id="rId16"/>
    <p:sldId id="302" r:id="rId17"/>
    <p:sldId id="30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C6FD"/>
    <a:srgbClr val="1ABEEB"/>
    <a:srgbClr val="FB9B11"/>
    <a:srgbClr val="145C72"/>
    <a:srgbClr val="79AE02"/>
    <a:srgbClr val="067F9C"/>
    <a:srgbClr val="014E52"/>
    <a:srgbClr val="0C596D"/>
    <a:srgbClr val="03556D"/>
    <a:srgbClr val="0000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8" autoAdjust="0"/>
    <p:restoredTop sz="84305" autoAdjust="0"/>
  </p:normalViewPr>
  <p:slideViewPr>
    <p:cSldViewPr snapToGrid="0">
      <p:cViewPr varScale="1">
        <p:scale>
          <a:sx n="75" d="100"/>
          <a:sy n="75" d="100"/>
        </p:scale>
        <p:origin x="1088" y="176"/>
      </p:cViewPr>
      <p:guideLst/>
    </p:cSldViewPr>
  </p:slideViewPr>
  <p:notesTextViewPr>
    <p:cViewPr>
      <p:scale>
        <a:sx n="1" d="1"/>
        <a:sy n="1" d="1"/>
      </p:scale>
      <p:origin x="0" y="0"/>
    </p:cViewPr>
  </p:notesTextViewPr>
  <p:notesViewPr>
    <p:cSldViewPr snapToGrid="0">
      <p:cViewPr varScale="1">
        <p:scale>
          <a:sx n="79" d="100"/>
          <a:sy n="79" d="100"/>
        </p:scale>
        <p:origin x="202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v34\Documents\2018\Ocean%20Finance\Datas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v34\Documents\2018\Ocean%20Finance\Datas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v34\Documents\2018\Ocean%20Finance\Dataset.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DA99-4040-B82E-60CC4FE54057}"/>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DA99-4040-B82E-60CC4FE54057}"/>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DA99-4040-B82E-60CC4FE54057}"/>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DA99-4040-B82E-60CC4FE54057}"/>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(Sheet2!$K$46,Sheet2!$K$53,Sheet2!$K$60,Sheet2!$K$63)</c:f>
              <c:strCache>
                <c:ptCount val="4"/>
                <c:pt idx="0">
                  <c:v>Africa</c:v>
                </c:pt>
                <c:pt idx="1">
                  <c:v>Asia</c:v>
                </c:pt>
                <c:pt idx="2">
                  <c:v>Caribbean</c:v>
                </c:pt>
                <c:pt idx="3">
                  <c:v>Pacific</c:v>
                </c:pt>
              </c:strCache>
            </c:strRef>
          </c:cat>
          <c:val>
            <c:numRef>
              <c:f>(Sheet2!$L$46,Sheet2!$L$53,Sheet2!$L$60,Sheet2!$L$63)</c:f>
              <c:numCache>
                <c:formatCode>General</c:formatCode>
                <c:ptCount val="4"/>
                <c:pt idx="0">
                  <c:v>7</c:v>
                </c:pt>
                <c:pt idx="1">
                  <c:v>7</c:v>
                </c:pt>
                <c:pt idx="2">
                  <c:v>3</c:v>
                </c:pt>
                <c:pt idx="3">
                  <c:v>7</c:v>
                </c:pt>
              </c:numCache>
            </c:numRef>
          </c:val>
          <c:extLst>
            <c:ext xmlns:c16="http://schemas.microsoft.com/office/drawing/2014/chart" uri="{C3380CC4-5D6E-409C-BE32-E72D297353CC}">
              <c16:uniqueId val="{00000008-DA99-4040-B82E-60CC4FE54057}"/>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1400" b="1"/>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pivotSource>
    <c:name>[Dataset.xlsx]Sheet3!PivotTable6</c:name>
    <c:fmtId val="3"/>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pivotFmt>
      <c:pivotFmt>
        <c:idx val="4"/>
        <c:spPr>
          <a:solidFill>
            <a:schemeClr val="accent1"/>
          </a:solidFill>
          <a:ln>
            <a:noFill/>
          </a:ln>
          <a:effectLst/>
        </c:spPr>
      </c:pivotFmt>
      <c:pivotFmt>
        <c:idx val="5"/>
        <c:spPr>
          <a:solidFill>
            <a:schemeClr val="accent1"/>
          </a:solidFill>
          <a:ln>
            <a:noFill/>
          </a:ln>
          <a:effectLst/>
        </c:spPr>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extLst>
        </c:dLbl>
      </c:pivotFmt>
      <c:pivotFmt>
        <c:idx val="9"/>
        <c:spPr>
          <a:solidFill>
            <a:schemeClr val="accent1"/>
          </a:solidFill>
          <a:ln>
            <a:noFill/>
          </a:ln>
          <a:effectLst/>
        </c:spPr>
      </c:pivotFmt>
      <c:pivotFmt>
        <c:idx val="10"/>
        <c:spPr>
          <a:solidFill>
            <a:schemeClr val="accent1"/>
          </a:solidFill>
          <a:ln>
            <a:noFill/>
          </a:ln>
          <a:effectLst/>
        </c:spPr>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pivotFmt>
    </c:pivotFmts>
    <c:plotArea>
      <c:layout/>
      <c:doughnutChart>
        <c:varyColors val="1"/>
        <c:ser>
          <c:idx val="0"/>
          <c:order val="0"/>
          <c:tx>
            <c:strRef>
              <c:f>Sheet3!$G$3</c:f>
              <c:strCache>
                <c:ptCount val="1"/>
                <c:pt idx="0">
                  <c:v>Total</c:v>
                </c:pt>
              </c:strCache>
            </c:strRef>
          </c:tx>
          <c:dPt>
            <c:idx val="0"/>
            <c:bubble3D val="0"/>
            <c:spPr>
              <a:solidFill>
                <a:schemeClr val="accent1">
                  <a:shade val="53000"/>
                </a:schemeClr>
              </a:solidFill>
              <a:ln>
                <a:noFill/>
              </a:ln>
              <a:effectLst/>
            </c:spPr>
            <c:extLst>
              <c:ext xmlns:c16="http://schemas.microsoft.com/office/drawing/2014/chart" uri="{C3380CC4-5D6E-409C-BE32-E72D297353CC}">
                <c16:uniqueId val="{00000001-3929-4C62-8AAF-A79FFEC506F9}"/>
              </c:ext>
            </c:extLst>
          </c:dPt>
          <c:dPt>
            <c:idx val="1"/>
            <c:bubble3D val="0"/>
            <c:spPr>
              <a:solidFill>
                <a:schemeClr val="accent1">
                  <a:shade val="76000"/>
                </a:schemeClr>
              </a:solidFill>
              <a:ln>
                <a:noFill/>
              </a:ln>
              <a:effectLst/>
            </c:spPr>
            <c:extLst>
              <c:ext xmlns:c16="http://schemas.microsoft.com/office/drawing/2014/chart" uri="{C3380CC4-5D6E-409C-BE32-E72D297353CC}">
                <c16:uniqueId val="{00000003-3929-4C62-8AAF-A79FFEC506F9}"/>
              </c:ext>
            </c:extLst>
          </c:dPt>
          <c:dPt>
            <c:idx val="2"/>
            <c:bubble3D val="0"/>
            <c:spPr>
              <a:solidFill>
                <a:schemeClr val="accent1"/>
              </a:solidFill>
              <a:ln>
                <a:noFill/>
              </a:ln>
              <a:effectLst/>
            </c:spPr>
            <c:extLst>
              <c:ext xmlns:c16="http://schemas.microsoft.com/office/drawing/2014/chart" uri="{C3380CC4-5D6E-409C-BE32-E72D297353CC}">
                <c16:uniqueId val="{00000005-3929-4C62-8AAF-A79FFEC506F9}"/>
              </c:ext>
            </c:extLst>
          </c:dPt>
          <c:dPt>
            <c:idx val="3"/>
            <c:bubble3D val="0"/>
            <c:spPr>
              <a:solidFill>
                <a:schemeClr val="accent1">
                  <a:tint val="77000"/>
                </a:schemeClr>
              </a:solidFill>
              <a:ln>
                <a:noFill/>
              </a:ln>
              <a:effectLst/>
            </c:spPr>
            <c:extLst>
              <c:ext xmlns:c16="http://schemas.microsoft.com/office/drawing/2014/chart" uri="{C3380CC4-5D6E-409C-BE32-E72D297353CC}">
                <c16:uniqueId val="{00000007-3929-4C62-8AAF-A79FFEC506F9}"/>
              </c:ext>
            </c:extLst>
          </c:dPt>
          <c:dPt>
            <c:idx val="4"/>
            <c:bubble3D val="0"/>
            <c:spPr>
              <a:solidFill>
                <a:schemeClr val="accent1">
                  <a:tint val="54000"/>
                </a:schemeClr>
              </a:solidFill>
              <a:ln>
                <a:noFill/>
              </a:ln>
              <a:effectLst/>
            </c:spPr>
            <c:extLst>
              <c:ext xmlns:c16="http://schemas.microsoft.com/office/drawing/2014/chart" uri="{C3380CC4-5D6E-409C-BE32-E72D297353CC}">
                <c16:uniqueId val="{00000009-3929-4C62-8AAF-A79FFEC506F9}"/>
              </c:ext>
            </c:extLst>
          </c:dPt>
          <c:dLbls>
            <c:dLbl>
              <c:idx val="0"/>
              <c:tx>
                <c:rich>
                  <a:bodyPr/>
                  <a:lstStyle/>
                  <a:p>
                    <a:fld id="{CF1AACFA-F2BE-4241-A8C1-EF1A187AE2F1}" type="CATEGORYNAME">
                      <a:rPr lang="pt-BR" smtClean="0"/>
                      <a:pPr/>
                      <a:t>[CATEGORY NAME]</a:t>
                    </a:fld>
                    <a:r>
                      <a:rPr lang="pt-BR" baseline="0"/>
                      <a:t> </a:t>
                    </a:r>
                  </a:p>
                  <a:p>
                    <a:fld id="{892085BC-6ED0-47E8-BE39-223E9290A399}" type="PERCENTAGE">
                      <a:rPr lang="pt-BR" baseline="0" smtClean="0"/>
                      <a:pPr/>
                      <a:t>[PERCENTAGE]</a:t>
                    </a:fld>
                    <a:endParaRPr lang="en-US"/>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929-4C62-8AAF-A79FFEC506F9}"/>
                </c:ext>
              </c:extLst>
            </c:dLbl>
            <c:dLbl>
              <c:idx val="1"/>
              <c:tx>
                <c:rich>
                  <a:bodyPr/>
                  <a:lstStyle/>
                  <a:p>
                    <a:fld id="{CB07A740-F185-49BD-A880-C3A353EDCC38}" type="CATEGORYNAME">
                      <a:rPr lang="nb-NO" smtClean="0"/>
                      <a:pPr/>
                      <a:t>[CATEGORY NAME]</a:t>
                    </a:fld>
                    <a:r>
                      <a:rPr lang="nb-NO" baseline="0"/>
                      <a:t> </a:t>
                    </a:r>
                  </a:p>
                  <a:p>
                    <a:fld id="{B2B1D53A-2D17-4B00-9710-6CE6E2FC90A9}" type="PERCENTAGE">
                      <a:rPr lang="nb-NO" baseline="0" smtClean="0"/>
                      <a:pPr/>
                      <a:t>[PERCENTAGE]</a:t>
                    </a:fld>
                    <a:endParaRPr lang="en-US"/>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929-4C62-8AAF-A79FFEC506F9}"/>
                </c:ext>
              </c:extLst>
            </c:dLbl>
            <c:dLbl>
              <c:idx val="2"/>
              <c:tx>
                <c:rich>
                  <a:bodyPr/>
                  <a:lstStyle/>
                  <a:p>
                    <a:fld id="{5C3F94FE-EFD8-432B-AD07-F145FA06CEB5}" type="CATEGORYNAME">
                      <a:rPr lang="en-US" smtClean="0"/>
                      <a:pPr/>
                      <a:t>[CATEGORY NAME]</a:t>
                    </a:fld>
                    <a:r>
                      <a:rPr lang="en-US" baseline="0"/>
                      <a:t> </a:t>
                    </a:r>
                    <a:fld id="{B007B019-61AB-4E6E-8CA3-79CE108BA03F}"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929-4C62-8AAF-A79FFEC506F9}"/>
                </c:ext>
              </c:extLst>
            </c:dLbl>
            <c:dLbl>
              <c:idx val="3"/>
              <c:tx>
                <c:rich>
                  <a:bodyPr/>
                  <a:lstStyle/>
                  <a:p>
                    <a:fld id="{84296D79-74EA-4E3E-AB20-A4B45C6297D8}" type="CATEGORYNAME">
                      <a:rPr lang="en-US" smtClean="0"/>
                      <a:pPr/>
                      <a:t>[CATEGORY NAME]</a:t>
                    </a:fld>
                    <a:r>
                      <a:rPr lang="en-US" baseline="0"/>
                      <a:t> </a:t>
                    </a:r>
                    <a:fld id="{88F4036B-7D57-4735-8D39-EC3732103945}" type="PERCENTAGE">
                      <a:rPr lang="en-US" baseline="0"/>
                      <a:pPr/>
                      <a:t>[PERCENTAGE]</a:t>
                    </a:fld>
                    <a:endParaRPr lang="en-US" baseline="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929-4C62-8AAF-A79FFEC506F9}"/>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Sheet3!$F$4:$F$9</c:f>
              <c:strCache>
                <c:ptCount val="5"/>
                <c:pt idx="0">
                  <c:v>Africa</c:v>
                </c:pt>
                <c:pt idx="1">
                  <c:v>Asia</c:v>
                </c:pt>
                <c:pt idx="2">
                  <c:v>Caribbean</c:v>
                </c:pt>
                <c:pt idx="3">
                  <c:v>Pacific</c:v>
                </c:pt>
                <c:pt idx="4">
                  <c:v>(blank)</c:v>
                </c:pt>
              </c:strCache>
            </c:strRef>
          </c:cat>
          <c:val>
            <c:numRef>
              <c:f>Sheet3!$G$4:$G$9</c:f>
              <c:numCache>
                <c:formatCode>General</c:formatCode>
                <c:ptCount val="5"/>
                <c:pt idx="0">
                  <c:v>196.2</c:v>
                </c:pt>
                <c:pt idx="1">
                  <c:v>234</c:v>
                </c:pt>
                <c:pt idx="2">
                  <c:v>87.7</c:v>
                </c:pt>
                <c:pt idx="3">
                  <c:v>223.3</c:v>
                </c:pt>
              </c:numCache>
            </c:numRef>
          </c:val>
          <c:extLst>
            <c:ext xmlns:c16="http://schemas.microsoft.com/office/drawing/2014/chart" uri="{C3380CC4-5D6E-409C-BE32-E72D297353CC}">
              <c16:uniqueId val="{0000000A-3929-4C62-8AAF-A79FFEC506F9}"/>
            </c:ext>
          </c:extLst>
        </c:ser>
        <c:dLbls>
          <c:showLegendKey val="0"/>
          <c:showVal val="1"/>
          <c:showCatName val="1"/>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1400" b="1"/>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6CB-4DD4-AB80-F030B7B10B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6CB-4DD4-AB80-F030B7B10B48}"/>
              </c:ext>
            </c:extLst>
          </c:dPt>
          <c:dLbls>
            <c:spPr>
              <a:solidFill>
                <a:schemeClr val="bg1"/>
              </a:solid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'GCF Data'!$J$29:$J$30</c:f>
              <c:strCache>
                <c:ptCount val="2"/>
                <c:pt idx="0">
                  <c:v>SIDS</c:v>
                </c:pt>
                <c:pt idx="1">
                  <c:v>Non-SIDS</c:v>
                </c:pt>
              </c:strCache>
            </c:strRef>
          </c:cat>
          <c:val>
            <c:numRef>
              <c:f>'GCF Data'!$K$29:$K$30</c:f>
              <c:numCache>
                <c:formatCode>General</c:formatCode>
                <c:ptCount val="2"/>
                <c:pt idx="0">
                  <c:v>376.5</c:v>
                </c:pt>
                <c:pt idx="1">
                  <c:v>364.7</c:v>
                </c:pt>
              </c:numCache>
            </c:numRef>
          </c:val>
          <c:extLst>
            <c:ext xmlns:c16="http://schemas.microsoft.com/office/drawing/2014/chart" uri="{C3380CC4-5D6E-409C-BE32-E72D297353CC}">
              <c16:uniqueId val="{00000004-06CB-4DD4-AB80-F030B7B10B48}"/>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34C92B-6A45-864A-B429-22A9039765DA}" type="datetimeFigureOut">
              <a:rPr lang="en-US" smtClean="0"/>
              <a:t>12/8/18</a:t>
            </a:fld>
            <a:endParaRPr lang="en-US" dirty="0"/>
          </a:p>
        </p:txBody>
      </p:sp>
      <p:sp>
        <p:nvSpPr>
          <p:cNvPr id="4" name="Footer Placeholder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2C3C4-9460-4343-9283-24A378E2714B}" type="slidenum">
              <a:rPr lang="en-US" smtClean="0"/>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5FE6-BEE9-465E-9202-2D200EDE749C}" type="datetimeFigureOut">
              <a:rPr lang="en-GB" smtClean="0"/>
              <a:t>08/12/2018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E8F2A-B3D4-43F2-B39B-CD77F64A1950}" type="slidenum">
              <a:rPr lang="en-GB" smtClean="0"/>
              <a:t>‹#›</a:t>
            </a:fld>
            <a:endParaRPr lang="en-GB"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8</a:t>
            </a:fld>
            <a:endParaRPr lang="en-GB" dirty="0"/>
          </a:p>
        </p:txBody>
      </p:sp>
    </p:spTree>
    <p:extLst>
      <p:ext uri="{BB962C8B-B14F-4D97-AF65-F5344CB8AC3E}">
        <p14:creationId xmlns:p14="http://schemas.microsoft.com/office/powerpoint/2010/main" val="250842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coastal displacement is based on the following from the ROCA</a:t>
            </a:r>
            <a:r>
              <a:rPr lang="en-US" baseline="0" dirty="0"/>
              <a:t> (2016):</a:t>
            </a:r>
          </a:p>
          <a:p>
            <a:endParaRPr lang="en-US" baseline="0"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A refugee is “any person who is outside their country of origin and unable or unwilling to return there, on account of a well-founded fear of persecution for reasons of race, religion, nationality, membership of a group, or political opinion.”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 environmental refugee is defined as “a person displaced owing to environmental causes, notably land loss and degradation, and natural disaster.”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Migrants are people who leave or flee their home to seek better or safer surroundings. Migration can be voluntary or forced, but generally a combination of choices and constraints are involved.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Climate-induced displacement falls within a “protection gap” between the definition of a migrant and a refugee.</a:t>
            </a:r>
          </a:p>
        </p:txBody>
      </p:sp>
      <p:sp>
        <p:nvSpPr>
          <p:cNvPr id="4" name="Slide Number Placeholder 3"/>
          <p:cNvSpPr>
            <a:spLocks noGrp="1"/>
          </p:cNvSpPr>
          <p:nvPr>
            <p:ph type="sldNum" sz="quarter" idx="10"/>
          </p:nvPr>
        </p:nvSpPr>
        <p:spPr/>
        <p:txBody>
          <a:bodyPr/>
          <a:lstStyle/>
          <a:p>
            <a:fld id="{F6DE8F2A-B3D4-43F2-B39B-CD77F64A1950}" type="slidenum">
              <a:rPr lang="en-GB" smtClean="0"/>
              <a:t>9</a:t>
            </a:fld>
            <a:endParaRPr lang="en-GB" dirty="0"/>
          </a:p>
        </p:txBody>
      </p:sp>
    </p:spTree>
    <p:extLst>
      <p:ext uri="{BB962C8B-B14F-4D97-AF65-F5344CB8AC3E}">
        <p14:creationId xmlns:p14="http://schemas.microsoft.com/office/powerpoint/2010/main" val="3443086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8" name="Freeform: Shape 7">
            <a:extLst>
              <a:ext uri="{FF2B5EF4-FFF2-40B4-BE49-F238E27FC236}">
                <a16:creationId xmlns:a16="http://schemas.microsoft.com/office/drawing/2014/main"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3"/>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Picture Placeholder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id="{9E81145E-5F17-4CB6-9E17-ECF3BB38DE75}"/>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0" y="0"/>
            <a:ext cx="12191999"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4800" spc="-150">
                <a:solidFill>
                  <a:schemeClr val="bg1"/>
                </a:solidFill>
              </a:defRPr>
            </a:lvl1pPr>
          </a:lstStyle>
          <a:p>
            <a:r>
              <a:rPr lang="en-US" dirty="0"/>
              <a:t>Section Header 2</a:t>
            </a:r>
            <a:endParaRPr lang="en-GB" dirty="0"/>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5610170"/>
            <a:ext cx="9666514" cy="221599"/>
          </a:xfrm>
        </p:spPr>
        <p:txBody>
          <a:bodyPr tIns="0" bIns="0">
            <a:sp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8" name="Rectangle 7">
            <a:extLst>
              <a:ext uri="{FF2B5EF4-FFF2-40B4-BE49-F238E27FC236}">
                <a16:creationId xmlns:a16="http://schemas.microsoft.com/office/drawing/2014/main" id="{5B68A07C-35C9-40A7-8487-9EAD314C595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id="{CE9143E8-1B27-4F08-9F20-BE30B14AC24E}"/>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a:t>Click to edit Master title style</a:t>
            </a:r>
          </a:p>
        </p:txBody>
      </p:sp>
      <p:sp>
        <p:nvSpPr>
          <p:cNvPr id="10" name="Content Placeholder 2">
            <a:extLst>
              <a:ext uri="{FF2B5EF4-FFF2-40B4-BE49-F238E27FC236}">
                <a16:creationId xmlns:a16="http://schemas.microsoft.com/office/drawing/2014/main" id="{3B7F86AE-7774-0B40-8944-DF91C77B02F3}"/>
              </a:ext>
            </a:extLst>
          </p:cNvPr>
          <p:cNvSpPr>
            <a:spLocks noGrp="1"/>
          </p:cNvSpPr>
          <p:nvPr>
            <p:ph idx="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a:t>Click to edit Master title style</a:t>
            </a:r>
            <a:endParaRPr lang="en-GB" dirty="0"/>
          </a:p>
        </p:txBody>
      </p:sp>
      <p:sp>
        <p:nvSpPr>
          <p:cNvPr id="3" name="Content Placeholder 2">
            <a:extLst>
              <a:ext uri="{FF2B5EF4-FFF2-40B4-BE49-F238E27FC236}">
                <a16:creationId xmlns:a16="http://schemas.microsoft.com/office/drawing/2014/main" id="{72618346-1C0B-46DB-AAA6-71C865DE85FE}"/>
              </a:ext>
            </a:extLst>
          </p:cNvPr>
          <p:cNvSpPr>
            <a:spLocks noGrp="1"/>
          </p:cNvSpPr>
          <p:nvPr>
            <p:ph idx="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a:t>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3" name="Title 2">
            <a:extLst>
              <a:ext uri="{FF2B5EF4-FFF2-40B4-BE49-F238E27FC236}">
                <a16:creationId xmlns:a16="http://schemas.microsoft.com/office/drawing/2014/main" id="{05328109-BF43-024A-B25B-C69E4098CFD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a:t>Click to edit Master title style</a:t>
            </a:r>
          </a:p>
        </p:txBody>
      </p:sp>
      <p:sp>
        <p:nvSpPr>
          <p:cNvPr id="16" name="Text Placeholder 4">
            <a:extLst>
              <a:ext uri="{FF2B5EF4-FFF2-40B4-BE49-F238E27FC236}">
                <a16:creationId xmlns:a16="http://schemas.microsoft.com/office/drawing/2014/main" id="{1F05F3BA-65F5-4621-807B-C8B857D01CA9}"/>
              </a:ext>
            </a:extLst>
          </p:cNvPr>
          <p:cNvSpPr>
            <a:spLocks noGrp="1"/>
          </p:cNvSpPr>
          <p:nvPr>
            <p:ph type="body" sz="quarter" idx="3"/>
          </p:nvPr>
        </p:nvSpPr>
        <p:spPr>
          <a:xfrm>
            <a:off x="6438900" y="1463346"/>
            <a:ext cx="5181600" cy="487003"/>
          </a:xfrm>
        </p:spPr>
        <p:txBody>
          <a:bodyPr anchor="b">
            <a:normAutofit/>
          </a:bodyPr>
          <a:lstStyle>
            <a:lvl1pPr marL="0" indent="0">
              <a:buNone/>
              <a:defRPr sz="16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8" name="Content Placeholder 5">
            <a:extLst>
              <a:ext uri="{FF2B5EF4-FFF2-40B4-BE49-F238E27FC236}">
                <a16:creationId xmlns:a16="http://schemas.microsoft.com/office/drawing/2014/main" id="{CDF89E18-CCB2-4D69-AB77-CAB656EC211C}"/>
              </a:ext>
            </a:extLst>
          </p:cNvPr>
          <p:cNvSpPr>
            <a:spLocks noGrp="1"/>
          </p:cNvSpPr>
          <p:nvPr>
            <p:ph sz="quarter" idx="4"/>
          </p:nvPr>
        </p:nvSpPr>
        <p:spPr>
          <a:xfrm>
            <a:off x="6438898" y="2149311"/>
            <a:ext cx="5181601" cy="4040352"/>
          </a:xfrm>
        </p:spPr>
        <p:txBody>
          <a:bodyPr>
            <a:normAutofit/>
          </a:bodyPr>
          <a:lstStyle>
            <a:lvl1pPr>
              <a:defRPr sz="1400"/>
            </a:lvl1pPr>
            <a:lvl2pPr>
              <a:defRPr sz="14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2">
            <a:extLst>
              <a:ext uri="{FF2B5EF4-FFF2-40B4-BE49-F238E27FC236}">
                <a16:creationId xmlns:a16="http://schemas.microsoft.com/office/drawing/2014/main" id="{986F9159-693C-4325-939A-8C6869B22466}"/>
              </a:ext>
            </a:extLst>
          </p:cNvPr>
          <p:cNvSpPr>
            <a:spLocks noGrp="1"/>
          </p:cNvSpPr>
          <p:nvPr>
            <p:ph type="body" idx="1"/>
          </p:nvPr>
        </p:nvSpPr>
        <p:spPr>
          <a:xfrm>
            <a:off x="446314" y="1463346"/>
            <a:ext cx="5306787" cy="487003"/>
          </a:xfrm>
        </p:spPr>
        <p:txBody>
          <a:bodyPr anchor="b">
            <a:normAutofit/>
          </a:bodyPr>
          <a:lstStyle>
            <a:lvl1pPr marL="0" indent="0">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Content Placeholder 3">
            <a:extLst>
              <a:ext uri="{FF2B5EF4-FFF2-40B4-BE49-F238E27FC236}">
                <a16:creationId xmlns:a16="http://schemas.microsoft.com/office/drawing/2014/main" id="{BEA361C8-0231-48E8-965E-6BB6D606C9FC}"/>
              </a:ext>
            </a:extLst>
          </p:cNvPr>
          <p:cNvSpPr>
            <a:spLocks noGrp="1"/>
          </p:cNvSpPr>
          <p:nvPr>
            <p:ph sz="half" idx="2"/>
          </p:nvPr>
        </p:nvSpPr>
        <p:spPr>
          <a:xfrm>
            <a:off x="446314" y="2149311"/>
            <a:ext cx="5306789" cy="4040352"/>
          </a:xfrm>
        </p:spPr>
        <p:txBody>
          <a:bodyPr>
            <a:normAutofit/>
          </a:bodyPr>
          <a:lstStyle>
            <a:lvl1pPr>
              <a:defRPr sz="1400"/>
            </a:lvl1pPr>
            <a:lvl2pPr>
              <a:defRPr sz="14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p:nvPr>
        </p:nvSpPr>
        <p:spPr>
          <a:xfrm>
            <a:off x="571500" y="1509626"/>
            <a:ext cx="4900386" cy="334508"/>
          </a:xfrm>
        </p:spPr>
        <p:txBody>
          <a:bodyPr>
            <a:noAutofit/>
          </a:bodyPr>
          <a:lstStyle>
            <a:lvl1pPr marL="0" indent="0" algn="l">
              <a:buNone/>
              <a:defRPr sz="1600" b="1">
                <a:solidFill>
                  <a:schemeClr val="accent3"/>
                </a:solidFill>
                <a:latin typeface="+mn-lt"/>
              </a:defRPr>
            </a:lvl1pPr>
          </a:lstStyle>
          <a:p>
            <a:pPr lvl="0"/>
            <a:r>
              <a:rPr lang="en-US"/>
              <a:t>Edit Master text styles</a:t>
            </a:r>
          </a:p>
        </p:txBody>
      </p:sp>
      <p:sp>
        <p:nvSpPr>
          <p:cNvPr id="10" name="Text Placeholder 8">
            <a:extLst>
              <a:ext uri="{FF2B5EF4-FFF2-40B4-BE49-F238E27FC236}">
                <a16:creationId xmlns:a16="http://schemas.microsoft.com/office/drawing/2014/main" id="{3F93C618-7612-42AB-B890-45E85BD492F4}"/>
              </a:ext>
            </a:extLst>
          </p:cNvPr>
          <p:cNvSpPr>
            <a:spLocks noGrp="1"/>
          </p:cNvSpPr>
          <p:nvPr>
            <p:ph type="body" sz="quarter" idx="15"/>
          </p:nvPr>
        </p:nvSpPr>
        <p:spPr>
          <a:xfrm>
            <a:off x="6720114" y="1509626"/>
            <a:ext cx="4900386" cy="334508"/>
          </a:xfrm>
        </p:spPr>
        <p:txBody>
          <a:bodyPr>
            <a:noAutofit/>
          </a:bodyPr>
          <a:lstStyle>
            <a:lvl1pPr marL="0" indent="0" algn="l">
              <a:buNone/>
              <a:defRPr sz="1600" b="1">
                <a:solidFill>
                  <a:schemeClr val="accent6"/>
                </a:solidFill>
                <a:latin typeface="+mn-lt"/>
              </a:defRPr>
            </a:lvl1pPr>
          </a:lstStyle>
          <a:p>
            <a:pPr lvl="0"/>
            <a:r>
              <a:rPr lang="en-US"/>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p:nvPr>
        </p:nvSpPr>
        <p:spPr>
          <a:xfrm>
            <a:off x="571500"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a:t>Edit Master text styles</a:t>
            </a:r>
          </a:p>
        </p:txBody>
      </p:sp>
      <p:sp>
        <p:nvSpPr>
          <p:cNvPr id="13" name="Text Placeholder 8">
            <a:extLst>
              <a:ext uri="{FF2B5EF4-FFF2-40B4-BE49-F238E27FC236}">
                <a16:creationId xmlns:a16="http://schemas.microsoft.com/office/drawing/2014/main" id="{464BC696-49A6-4328-BB42-5566BAC00F80}"/>
              </a:ext>
            </a:extLst>
          </p:cNvPr>
          <p:cNvSpPr>
            <a:spLocks noGrp="1"/>
          </p:cNvSpPr>
          <p:nvPr>
            <p:ph type="body" sz="quarter" idx="18"/>
          </p:nvPr>
        </p:nvSpPr>
        <p:spPr>
          <a:xfrm>
            <a:off x="6720114"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a:t>Edit Master text styles</a:t>
            </a:r>
          </a:p>
        </p:txBody>
      </p:sp>
      <p:sp>
        <p:nvSpPr>
          <p:cNvPr id="3" name="Title 2">
            <a:extLst>
              <a:ext uri="{FF2B5EF4-FFF2-40B4-BE49-F238E27FC236}">
                <a16:creationId xmlns:a16="http://schemas.microsoft.com/office/drawing/2014/main" id="{E0FB9F81-CC7F-5244-95A6-279BE4B51AB1}"/>
              </a:ext>
            </a:extLst>
          </p:cNvPr>
          <p:cNvSpPr>
            <a:spLocks noGrp="1"/>
          </p:cNvSpPr>
          <p:nvPr>
            <p:ph type="title"/>
          </p:nvPr>
        </p:nvSpPr>
        <p:spPr>
          <a:xfrm>
            <a:off x="446314" y="500215"/>
            <a:ext cx="11174186" cy="590931"/>
          </a:xfrm>
        </p:spPr>
        <p:txBody>
          <a:bodyPr/>
          <a:lstStyle/>
          <a:p>
            <a:r>
              <a:rPr lang="en-US"/>
              <a:t>Click to edit Master title style</a:t>
            </a:r>
            <a:endParaRPr 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a:t>Click to edit Master title style</a:t>
            </a:r>
            <a:endParaRPr lang="en-GB" dirty="0"/>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p:nvPr>
        </p:nvSpPr>
        <p:spPr>
          <a:xfrm>
            <a:off x="735240" y="3802065"/>
            <a:ext cx="9784080" cy="334508"/>
          </a:xfrm>
        </p:spPr>
        <p:txBody>
          <a:bodyPr>
            <a:noAutofit/>
          </a:bodyPr>
          <a:lstStyle>
            <a:lvl1pPr marL="0" indent="0" algn="l">
              <a:buNone/>
              <a:defRPr sz="1600" b="1">
                <a:solidFill>
                  <a:schemeClr val="accent3"/>
                </a:solidFill>
                <a:latin typeface="+mn-lt"/>
              </a:defRPr>
            </a:lvl1pPr>
          </a:lstStyle>
          <a:p>
            <a:pPr lvl="0"/>
            <a:r>
              <a:rPr lang="en-US"/>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p:nvPr>
        </p:nvSpPr>
        <p:spPr>
          <a:xfrm>
            <a:off x="735240" y="4294303"/>
            <a:ext cx="9784080" cy="1737360"/>
          </a:xfrm>
        </p:spPr>
        <p:txBody>
          <a:bodyPr>
            <a:noAutofit/>
          </a:bodyPr>
          <a:lstStyle>
            <a:lvl1pPr marL="0" indent="0" algn="l">
              <a:buNone/>
              <a:defRPr sz="1400" b="0">
                <a:solidFill>
                  <a:schemeClr val="tx1">
                    <a:lumMod val="75000"/>
                    <a:lumOff val="25000"/>
                  </a:schemeClr>
                </a:solidFill>
                <a:latin typeface="+mn-lt"/>
              </a:defRPr>
            </a:lvl1pPr>
          </a:lstStyle>
          <a:p>
            <a:pPr lvl="0"/>
            <a:r>
              <a:rPr lang="en-US"/>
              <a:t>Edit Master text styles</a:t>
            </a:r>
          </a:p>
        </p:txBody>
      </p:sp>
      <p:sp>
        <p:nvSpPr>
          <p:cNvPr id="15" name="Rectangle 14">
            <a:extLst>
              <a:ext uri="{FF2B5EF4-FFF2-40B4-BE49-F238E27FC236}">
                <a16:creationId xmlns:a16="http://schemas.microsoft.com/office/drawing/2014/main"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p:nvPr>
        </p:nvSpPr>
        <p:spPr>
          <a:xfrm>
            <a:off x="735240" y="3802065"/>
            <a:ext cx="2820761" cy="334508"/>
          </a:xfrm>
        </p:spPr>
        <p:txBody>
          <a:bodyPr>
            <a:noAutofit/>
          </a:bodyPr>
          <a:lstStyle>
            <a:lvl1pPr marL="0" indent="0" algn="ctr">
              <a:buNone/>
              <a:defRPr sz="1600" b="1">
                <a:solidFill>
                  <a:schemeClr val="accent6"/>
                </a:solidFill>
                <a:latin typeface="+mn-lt"/>
              </a:defRPr>
            </a:lvl1pPr>
          </a:lstStyle>
          <a:p>
            <a:pPr lvl="0"/>
            <a:r>
              <a:rPr lang="en-US"/>
              <a:t>Edit Master text styles</a:t>
            </a:r>
          </a:p>
        </p:txBody>
      </p:sp>
      <p:sp>
        <p:nvSpPr>
          <p:cNvPr id="10" name="Text Placeholder 8">
            <a:extLst>
              <a:ext uri="{FF2B5EF4-FFF2-40B4-BE49-F238E27FC236}">
                <a16:creationId xmlns:a16="http://schemas.microsoft.com/office/drawing/2014/main" id="{3F93C618-7612-42AB-B890-45E85BD492F4}"/>
              </a:ext>
            </a:extLst>
          </p:cNvPr>
          <p:cNvSpPr>
            <a:spLocks noGrp="1"/>
          </p:cNvSpPr>
          <p:nvPr>
            <p:ph type="body" sz="quarter" idx="15"/>
          </p:nvPr>
        </p:nvSpPr>
        <p:spPr>
          <a:xfrm>
            <a:off x="4623026" y="3802065"/>
            <a:ext cx="2820761" cy="334508"/>
          </a:xfrm>
        </p:spPr>
        <p:txBody>
          <a:bodyPr>
            <a:noAutofit/>
          </a:bodyPr>
          <a:lstStyle>
            <a:lvl1pPr marL="0" indent="0" algn="ctr">
              <a:buNone/>
              <a:defRPr sz="1600" b="1">
                <a:solidFill>
                  <a:schemeClr val="accent3"/>
                </a:solidFill>
                <a:latin typeface="+mn-lt"/>
              </a:defRPr>
            </a:lvl1pPr>
          </a:lstStyle>
          <a:p>
            <a:pPr lvl="0"/>
            <a:r>
              <a:rPr lang="en-US"/>
              <a:t>Edit Master text styles</a:t>
            </a:r>
          </a:p>
        </p:txBody>
      </p:sp>
      <p:sp>
        <p:nvSpPr>
          <p:cNvPr id="11" name="Text Placeholder 8">
            <a:extLst>
              <a:ext uri="{FF2B5EF4-FFF2-40B4-BE49-F238E27FC236}">
                <a16:creationId xmlns:a16="http://schemas.microsoft.com/office/drawing/2014/main" id="{08664829-F6FB-4E31-BF5C-C895ADF2BA7F}"/>
              </a:ext>
            </a:extLst>
          </p:cNvPr>
          <p:cNvSpPr>
            <a:spLocks noGrp="1"/>
          </p:cNvSpPr>
          <p:nvPr>
            <p:ph type="body" sz="quarter" idx="16"/>
          </p:nvPr>
        </p:nvSpPr>
        <p:spPr>
          <a:xfrm>
            <a:off x="8635999" y="3802065"/>
            <a:ext cx="2820761" cy="334508"/>
          </a:xfrm>
        </p:spPr>
        <p:txBody>
          <a:bodyPr>
            <a:noAutofit/>
          </a:bodyPr>
          <a:lstStyle>
            <a:lvl1pPr marL="0" indent="0" algn="ctr">
              <a:buNone/>
              <a:defRPr sz="1600" b="1">
                <a:solidFill>
                  <a:schemeClr val="accent5">
                    <a:lumMod val="75000"/>
                  </a:schemeClr>
                </a:solidFill>
                <a:latin typeface="+mn-lt"/>
              </a:defRPr>
            </a:lvl1pPr>
          </a:lstStyle>
          <a:p>
            <a:pPr lvl="0"/>
            <a:r>
              <a:rPr lang="en-US"/>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p:nvPr>
        </p:nvSpPr>
        <p:spPr>
          <a:xfrm>
            <a:off x="735240"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a:t>Edit Master text styles</a:t>
            </a:r>
          </a:p>
        </p:txBody>
      </p:sp>
      <p:sp>
        <p:nvSpPr>
          <p:cNvPr id="13" name="Text Placeholder 8">
            <a:extLst>
              <a:ext uri="{FF2B5EF4-FFF2-40B4-BE49-F238E27FC236}">
                <a16:creationId xmlns:a16="http://schemas.microsoft.com/office/drawing/2014/main" id="{464BC696-49A6-4328-BB42-5566BAC00F80}"/>
              </a:ext>
            </a:extLst>
          </p:cNvPr>
          <p:cNvSpPr>
            <a:spLocks noGrp="1"/>
          </p:cNvSpPr>
          <p:nvPr>
            <p:ph type="body" sz="quarter" idx="18"/>
          </p:nvPr>
        </p:nvSpPr>
        <p:spPr>
          <a:xfrm>
            <a:off x="4623026"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a:t>Edit Master text styles</a:t>
            </a:r>
          </a:p>
        </p:txBody>
      </p:sp>
      <p:sp>
        <p:nvSpPr>
          <p:cNvPr id="14" name="Text Placeholder 8">
            <a:extLst>
              <a:ext uri="{FF2B5EF4-FFF2-40B4-BE49-F238E27FC236}">
                <a16:creationId xmlns:a16="http://schemas.microsoft.com/office/drawing/2014/main" id="{7E9E558E-F7EF-4347-AD3C-FDB2A9BCF618}"/>
              </a:ext>
            </a:extLst>
          </p:cNvPr>
          <p:cNvSpPr>
            <a:spLocks noGrp="1"/>
          </p:cNvSpPr>
          <p:nvPr>
            <p:ph type="body" sz="quarter" idx="19"/>
          </p:nvPr>
        </p:nvSpPr>
        <p:spPr>
          <a:xfrm>
            <a:off x="8635999"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a:t>Edit Master text styles</a:t>
            </a:r>
          </a:p>
        </p:txBody>
      </p:sp>
      <p:sp>
        <p:nvSpPr>
          <p:cNvPr id="3" name="Title 2">
            <a:extLst>
              <a:ext uri="{FF2B5EF4-FFF2-40B4-BE49-F238E27FC236}">
                <a16:creationId xmlns:a16="http://schemas.microsoft.com/office/drawing/2014/main" id="{B9AD2AC4-32E8-BC46-848C-BEA37118CB6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Page Photo + Tex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6299200" y="0"/>
            <a:ext cx="58928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493776"/>
            <a:ext cx="5170715" cy="1089529"/>
          </a:xfrm>
        </p:spPr>
        <p:txBody>
          <a:bodyPr vert="horz" wrap="square" lIns="91440" tIns="45720" rIns="91440" bIns="45720" rtlCol="0" anchor="ctr">
            <a:spAutoFit/>
          </a:bodyPr>
          <a:lstStyle>
            <a:lvl1pPr>
              <a:defRPr lang="en-GB" sz="3600" spc="-60" dirty="0"/>
            </a:lvl1pPr>
          </a:lstStyle>
          <a:p>
            <a:pPr lvl="0"/>
            <a:r>
              <a:rPr lang="en-US"/>
              <a:t>Click to edit Master title style</a:t>
            </a:r>
            <a:endParaRPr lang="en-GB" dirty="0"/>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p:nvPr>
        </p:nvSpPr>
        <p:spPr>
          <a:xfrm>
            <a:off x="571499" y="2061165"/>
            <a:ext cx="5045529" cy="334508"/>
          </a:xfrm>
        </p:spPr>
        <p:txBody>
          <a:bodyPr>
            <a:noAutofit/>
          </a:bodyPr>
          <a:lstStyle>
            <a:lvl1pPr marL="0" indent="0" algn="l">
              <a:buNone/>
              <a:defRPr sz="1600" b="1">
                <a:solidFill>
                  <a:schemeClr val="accent3"/>
                </a:solidFill>
                <a:latin typeface="+mn-lt"/>
              </a:defRPr>
            </a:lvl1pPr>
          </a:lstStyle>
          <a:p>
            <a:pPr lvl="0"/>
            <a:r>
              <a:rPr lang="en-US"/>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p:nvPr>
        </p:nvSpPr>
        <p:spPr>
          <a:xfrm>
            <a:off x="571499" y="2708227"/>
            <a:ext cx="5045529"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a:t>Edit Master text styles</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8" name="Rectangle 7">
            <a:extLst>
              <a:ext uri="{FF2B5EF4-FFF2-40B4-BE49-F238E27FC236}">
                <a16:creationId xmlns:a16="http://schemas.microsoft.com/office/drawing/2014/main" id="{1E6A75B6-7B4E-496F-A846-0FFBB6E1D164}"/>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Slide Number Placeholder 5">
            <a:extLst>
              <a:ext uri="{FF2B5EF4-FFF2-40B4-BE49-F238E27FC236}">
                <a16:creationId xmlns:a16="http://schemas.microsoft.com/office/drawing/2014/main" id="{7648ACB4-9C22-4636-800F-578055A5BC10}"/>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a:t>Click to edit Master title style</a:t>
            </a:r>
          </a:p>
        </p:txBody>
      </p:sp>
      <p:sp>
        <p:nvSpPr>
          <p:cNvPr id="11" name="Content Placeholder 2">
            <a:extLst>
              <a:ext uri="{FF2B5EF4-FFF2-40B4-BE49-F238E27FC236}">
                <a16:creationId xmlns:a16="http://schemas.microsoft.com/office/drawing/2014/main" id="{758E3AAF-44AA-41E0-AE18-8B461598AD07}"/>
              </a:ext>
            </a:extLst>
          </p:cNvPr>
          <p:cNvSpPr>
            <a:spLocks noGrp="1"/>
          </p:cNvSpPr>
          <p:nvPr>
            <p:ph sz="half" idx="1"/>
          </p:nvPr>
        </p:nvSpPr>
        <p:spPr>
          <a:xfrm>
            <a:off x="446314" y="1825625"/>
            <a:ext cx="5306787" cy="4351338"/>
          </a:xfrm>
        </p:spPr>
        <p:txBody>
          <a:bodyPr>
            <a:normAutofit/>
          </a:bodyPr>
          <a:lstStyle>
            <a:lvl1pPr>
              <a:defRPr sz="2000"/>
            </a:lvl1pPr>
            <a:lvl2pPr>
              <a:defRPr sz="1800"/>
            </a:lvl2pPr>
            <a:lvl3pPr>
              <a:defRPr sz="16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a:extLst>
              <a:ext uri="{FF2B5EF4-FFF2-40B4-BE49-F238E27FC236}">
                <a16:creationId xmlns:a16="http://schemas.microsoft.com/office/drawing/2014/main" id="{FC1B8B60-5429-4EF9-93D0-2CCCF562B916}"/>
              </a:ext>
            </a:extLst>
          </p:cNvPr>
          <p:cNvSpPr>
            <a:spLocks noGrp="1"/>
          </p:cNvSpPr>
          <p:nvPr>
            <p:ph sz="half" idx="2"/>
          </p:nvPr>
        </p:nvSpPr>
        <p:spPr>
          <a:xfrm>
            <a:off x="64389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4700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500215"/>
            <a:ext cx="3932237" cy="1557185"/>
          </a:xfrm>
        </p:spPr>
        <p:txBody>
          <a:bodyPr/>
          <a:lstStyle/>
          <a:p>
            <a:r>
              <a:rPr lang="en-US"/>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6" name="Content Placeholder 2">
            <a:extLst>
              <a:ext uri="{FF2B5EF4-FFF2-40B4-BE49-F238E27FC236}">
                <a16:creationId xmlns:a16="http://schemas.microsoft.com/office/drawing/2014/main" id="{B43535EE-90E2-422C-B7AC-4D346E8D6E04}"/>
              </a:ext>
            </a:extLst>
          </p:cNvPr>
          <p:cNvSpPr>
            <a:spLocks noGrp="1"/>
          </p:cNvSpPr>
          <p:nvPr>
            <p:ph idx="1"/>
          </p:nvPr>
        </p:nvSpPr>
        <p:spPr>
          <a:xfrm>
            <a:off x="5183188" y="500215"/>
            <a:ext cx="6172200" cy="536877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6424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500215"/>
            <a:ext cx="3932237" cy="1557185"/>
          </a:xfrm>
        </p:spPr>
        <p:txBody>
          <a:bodyPr/>
          <a:lstStyle/>
          <a:p>
            <a:r>
              <a:rPr lang="en-US"/>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Picture Placeholder 2">
            <a:extLst>
              <a:ext uri="{FF2B5EF4-FFF2-40B4-BE49-F238E27FC236}">
                <a16:creationId xmlns:a16="http://schemas.microsoft.com/office/drawing/2014/main" id="{131CB29F-0BE0-476F-B57A-7638E9BFAE76}"/>
              </a:ext>
            </a:extLst>
          </p:cNvPr>
          <p:cNvSpPr>
            <a:spLocks noGrp="1"/>
          </p:cNvSpPr>
          <p:nvPr>
            <p:ph type="pic" idx="1"/>
          </p:nvPr>
        </p:nvSpPr>
        <p:spPr>
          <a:xfrm>
            <a:off x="5183188" y="500215"/>
            <a:ext cx="6172200" cy="5368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43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7" name="Text Placeholder 6">
            <a:extLst>
              <a:ext uri="{FF2B5EF4-FFF2-40B4-BE49-F238E27FC236}">
                <a16:creationId xmlns:a16="http://schemas.microsoft.com/office/drawing/2014/main" id="{E4DAD220-8CE3-4FF4-957A-1E24442C6565}"/>
              </a:ext>
            </a:extLst>
          </p:cNvPr>
          <p:cNvSpPr>
            <a:spLocks noGrp="1"/>
          </p:cNvSpPr>
          <p:nvPr>
            <p:ph type="body" sz="quarter" idx="14"/>
          </p:nvPr>
        </p:nvSpPr>
        <p:spPr>
          <a:xfrm>
            <a:off x="1587500" y="4022725"/>
            <a:ext cx="10033000" cy="1236236"/>
          </a:xfrm>
          <a:solidFill>
            <a:schemeClr val="tx1">
              <a:alpha val="68000"/>
            </a:schemeClr>
          </a:solidFill>
        </p:spPr>
        <p:txBody>
          <a:bodyPr lIns="274320" tIns="274320" rIns="274320" bIns="274320" anchor="ctr">
            <a:spAutoFit/>
          </a:bodyPr>
          <a:lstStyle>
            <a:lvl1pPr marL="0" indent="0">
              <a:lnSpc>
                <a:spcPct val="100000"/>
              </a:lnSpc>
              <a:buNone/>
              <a:defRPr sz="1800" b="0">
                <a:solidFill>
                  <a:schemeClr val="bg1"/>
                </a:solidFill>
              </a:defRPr>
            </a:lvl1pPr>
          </a:lstStyle>
          <a:p>
            <a:pPr lvl="0"/>
            <a:r>
              <a:rPr lang="en-US"/>
              <a:t>Edit Master text styles</a:t>
            </a:r>
          </a:p>
          <a:p>
            <a:pPr lvl="1"/>
            <a:r>
              <a:rPr lang="en-US"/>
              <a:t>Second level</a:t>
            </a:r>
          </a:p>
        </p:txBody>
      </p:sp>
      <p:sp>
        <p:nvSpPr>
          <p:cNvPr id="8" name="Text Placeholder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dirty="0"/>
              <a:t>“</a:t>
            </a:r>
          </a:p>
        </p:txBody>
      </p:sp>
      <p:sp>
        <p:nvSpPr>
          <p:cNvPr id="9" name="Frame 8">
            <a:extLst>
              <a:ext uri="{FF2B5EF4-FFF2-40B4-BE49-F238E27FC236}">
                <a16:creationId xmlns:a16="http://schemas.microsoft.com/office/drawing/2014/main"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id="{5793B617-BDEC-4471-BF16-3ADF8D92DD69}"/>
              </a:ext>
            </a:extLst>
          </p:cNvPr>
          <p:cNvSpPr/>
          <p:nvPr userDrawn="1"/>
        </p:nvSpPr>
        <p:spPr>
          <a:xfrm>
            <a:off x="11360016" y="6369050"/>
            <a:ext cx="335909"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id="{33D238BD-C38B-4BEB-92A5-657AAB9C5351}"/>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2" name="Title 1">
            <a:extLst>
              <a:ext uri="{FF2B5EF4-FFF2-40B4-BE49-F238E27FC236}">
                <a16:creationId xmlns:a16="http://schemas.microsoft.com/office/drawing/2014/main" id="{50E81040-AE93-4763-96F3-062F0F2D8F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0143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121920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4907643" cy="701731"/>
          </a:xfrm>
        </p:spPr>
        <p:txBody>
          <a:bodyPr vert="horz" wrap="square" lIns="91440" tIns="45720" rIns="91440" bIns="45720" rtlCol="0" anchor="b">
            <a:spAutoFit/>
          </a:bodyPr>
          <a:lstStyle>
            <a:lvl1pPr>
              <a:defRPr lang="en-GB" sz="4400" b="1" spc="-150" dirty="0">
                <a:solidFill>
                  <a:schemeClr val="bg1"/>
                </a:solidFill>
                <a:latin typeface="+mj-lt"/>
              </a:defRPr>
            </a:lvl1pPr>
          </a:lstStyle>
          <a:p>
            <a:pPr marL="0" lvl="0"/>
            <a:r>
              <a:rPr lang="en-US" dirty="0"/>
              <a:t>Thank You</a:t>
            </a:r>
            <a:endParaRPr lang="en-GB"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B3994-EC85-4CEE-B849-7AE33810F50A}"/>
              </a:ext>
            </a:extLst>
          </p:cNvPr>
          <p:cNvSpPr>
            <a:spLocks noGrp="1"/>
          </p:cNvSpPr>
          <p:nvPr>
            <p:ph type="title"/>
          </p:nvPr>
        </p:nvSpPr>
        <p:spPr>
          <a:xfrm>
            <a:off x="446314" y="500215"/>
            <a:ext cx="11174186" cy="590931"/>
          </a:xfrm>
          <a:prstGeom prst="rect">
            <a:avLst/>
          </a:prstGeom>
        </p:spPr>
        <p:txBody>
          <a:bodyPr vert="horz" wrap="square" lIns="91440" tIns="45720" rIns="91440" bIns="45720" rtlCol="0" anchor="ctr">
            <a:spAutoFit/>
          </a:body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EE88709A-CA63-4EAC-968C-8873D088E691}"/>
              </a:ext>
            </a:extLst>
          </p:cNvPr>
          <p:cNvSpPr>
            <a:spLocks noGrp="1"/>
          </p:cNvSpPr>
          <p:nvPr>
            <p:ph type="body" idx="1"/>
          </p:nvPr>
        </p:nvSpPr>
        <p:spPr>
          <a:xfrm>
            <a:off x="446314" y="1253331"/>
            <a:ext cx="11174186" cy="4770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6BBA3C17-8AAC-4933-A7DA-CD7D3F840BEB}"/>
              </a:ext>
            </a:extLst>
          </p:cNvPr>
          <p:cNvSpPr>
            <a:spLocks noGrp="1"/>
          </p:cNvSpPr>
          <p:nvPr>
            <p:ph type="ftr" sz="quarter" idx="3"/>
          </p:nvPr>
        </p:nvSpPr>
        <p:spPr>
          <a:xfrm>
            <a:off x="446314" y="6356350"/>
            <a:ext cx="4114800" cy="365125"/>
          </a:xfrm>
          <a:prstGeom prst="rect">
            <a:avLst/>
          </a:prstGeom>
        </p:spPr>
        <p:txBody>
          <a:bodyPr vert="horz" lIns="91440" tIns="45720" rIns="91440" bIns="45720" rtlCol="0" anchor="ctr"/>
          <a:lstStyle>
            <a:lvl1pPr algn="l">
              <a:defRPr sz="1200">
                <a:solidFill>
                  <a:schemeClr val="tx1">
                    <a:tint val="75000"/>
                  </a:schemeClr>
                </a:solidFill>
                <a:latin typeface="+mj-lt"/>
              </a:defRPr>
            </a:lvl1pPr>
          </a:lstStyle>
          <a:p>
            <a:endParaRPr lang="en-GB" dirty="0"/>
          </a:p>
        </p:txBody>
      </p:sp>
      <p:sp>
        <p:nvSpPr>
          <p:cNvPr id="7" name="Rectangle 6">
            <a:extLst>
              <a:ext uri="{FF2B5EF4-FFF2-40B4-BE49-F238E27FC236}">
                <a16:creationId xmlns:a16="http://schemas.microsoft.com/office/drawing/2014/main" id="{72B1D122-60D0-8B4D-896A-2A770C0B6343}"/>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8" name="Slide Number Placeholder 5">
            <a:extLst>
              <a:ext uri="{FF2B5EF4-FFF2-40B4-BE49-F238E27FC236}">
                <a16:creationId xmlns:a16="http://schemas.microsoft.com/office/drawing/2014/main" id="{6B5B9FA1-1805-A944-AC99-868579EBA1AD}"/>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2" r:id="rId14"/>
    <p:sldLayoutId id="2147483673" r:id="rId15"/>
    <p:sldLayoutId id="2147483675" r:id="rId16"/>
    <p:sldLayoutId id="2147483676" r:id="rId17"/>
    <p:sldLayoutId id="2147483665" r:id="rId18"/>
    <p:sldLayoutId id="2147483669" r:id="rId19"/>
    <p:sldLayoutId id="2147483670" r:id="rId20"/>
  </p:sldLayoutIdLst>
  <p:hf hdr="0" ftr="0" dt="0"/>
  <p:txStyles>
    <p:titleStyle>
      <a:lvl1pPr algn="l" defTabSz="914400" rtl="0" eaLnBrk="1" latinLnBrk="0" hangingPunct="1">
        <a:lnSpc>
          <a:spcPct val="90000"/>
        </a:lnSpc>
        <a:spcBef>
          <a:spcPct val="0"/>
        </a:spcBef>
        <a:buNone/>
        <a:defRPr lang="en-GB" sz="3600" b="1" kern="1200" spc="-60" baseline="0" dirty="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0" userDrawn="1">
          <p15:clr>
            <a:srgbClr val="F26B43"/>
          </p15:clr>
        </p15:guide>
        <p15:guide id="4" pos="732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D4E439-7AFE-41C2-9561-67F5879CAB86}"/>
              </a:ext>
            </a:extLst>
          </p:cNvPr>
          <p:cNvSpPr>
            <a:spLocks noGrp="1"/>
          </p:cNvSpPr>
          <p:nvPr>
            <p:ph type="title"/>
          </p:nvPr>
        </p:nvSpPr>
        <p:spPr>
          <a:xfrm>
            <a:off x="696686" y="1544368"/>
            <a:ext cx="11075011" cy="746846"/>
          </a:xfrm>
        </p:spPr>
        <p:txBody>
          <a:bodyPr/>
          <a:lstStyle/>
          <a:p>
            <a:pPr algn="ctr"/>
            <a:r>
              <a:rPr lang="en-US" dirty="0"/>
              <a:t>Update on Tracking Finance for Ocean Conservation and Climate Action</a:t>
            </a:r>
            <a:endParaRPr lang="en-GB" dirty="0"/>
          </a:p>
        </p:txBody>
      </p:sp>
      <p:sp>
        <p:nvSpPr>
          <p:cNvPr id="4" name="Text Placeholder 3">
            <a:extLst>
              <a:ext uri="{FF2B5EF4-FFF2-40B4-BE49-F238E27FC236}">
                <a16:creationId xmlns:a16="http://schemas.microsoft.com/office/drawing/2014/main" id="{B2C7B128-5866-4067-9B7F-0E73E6CBFB2F}"/>
              </a:ext>
            </a:extLst>
          </p:cNvPr>
          <p:cNvSpPr>
            <a:spLocks noGrp="1"/>
          </p:cNvSpPr>
          <p:nvPr>
            <p:ph type="body" idx="1"/>
          </p:nvPr>
        </p:nvSpPr>
        <p:spPr>
          <a:xfrm>
            <a:off x="1400934" y="3057201"/>
            <a:ext cx="9666514" cy="1530675"/>
          </a:xfrm>
        </p:spPr>
        <p:txBody>
          <a:bodyPr/>
          <a:lstStyle/>
          <a:p>
            <a:pPr algn="ctr"/>
            <a:r>
              <a:rPr lang="en-US" sz="2800" b="1" dirty="0"/>
              <a:t>Dr. Biliana Cicin-Sain, Global Ocean Forum, Dr. John </a:t>
            </a:r>
            <a:r>
              <a:rPr lang="en-US" sz="2800" b="1" dirty="0" err="1"/>
              <a:t>Virdin</a:t>
            </a:r>
            <a:r>
              <a:rPr lang="en-US" sz="2800" b="1" dirty="0"/>
              <a:t> and Mr. Tibor </a:t>
            </a:r>
            <a:r>
              <a:rPr lang="en-US" sz="2800" b="1" dirty="0" err="1"/>
              <a:t>Vegh</a:t>
            </a:r>
            <a:r>
              <a:rPr lang="en-US" sz="2800" b="1" dirty="0"/>
              <a:t>, Duke University and ROCA</a:t>
            </a:r>
          </a:p>
          <a:p>
            <a:pPr algn="ctr"/>
            <a:endParaRPr lang="en-US" dirty="0"/>
          </a:p>
          <a:p>
            <a:pPr algn="ctr"/>
            <a:r>
              <a:rPr lang="en-US" sz="2000" b="1" dirty="0"/>
              <a:t>COP 24, Katowice, Poland </a:t>
            </a:r>
            <a:endParaRPr lang="en-GB" sz="2000" b="1" dirty="0"/>
          </a:p>
        </p:txBody>
      </p:sp>
      <p:pic>
        <p:nvPicPr>
          <p:cNvPr id="11" name="Picture Placeholder 10" descr="Divider slide accent image">
            <a:extLst>
              <a:ext uri="{FF2B5EF4-FFF2-40B4-BE49-F238E27FC236}">
                <a16:creationId xmlns:a16="http://schemas.microsoft.com/office/drawing/2014/main" id="{E8D5AD70-28A1-4A01-AE97-1F4CBFF4990F}"/>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a:stretch/>
        </p:blipFill>
        <p:spPr/>
      </p:pic>
      <p:sp>
        <p:nvSpPr>
          <p:cNvPr id="16" name="Rectangle 15" descr="Slide number background block">
            <a:extLst>
              <a:ext uri="{FF2B5EF4-FFF2-40B4-BE49-F238E27FC236}">
                <a16:creationId xmlns:a16="http://schemas.microsoft.com/office/drawing/2014/main" id="{4EB8303B-9502-480C-9C51-6EF9094D5E4F}"/>
              </a:ext>
            </a:extLst>
          </p:cNvPr>
          <p:cNvSpPr/>
          <p:nvPr/>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7" name="Slide Number Placeholder 5">
            <a:extLst>
              <a:ext uri="{FF2B5EF4-FFF2-40B4-BE49-F238E27FC236}">
                <a16:creationId xmlns:a16="http://schemas.microsoft.com/office/drawing/2014/main" id="{3A910B8A-C82A-4E81-9270-CD27D2778597}"/>
              </a:ext>
            </a:extLst>
          </p:cNvPr>
          <p:cNvSpPr txBox="1">
            <a:spLocks/>
          </p:cNvSpPr>
          <p:nvPr/>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1</a:t>
            </a:fld>
            <a:endParaRPr lang="en-GB" b="1" dirty="0">
              <a:solidFill>
                <a:schemeClr val="bg1"/>
              </a:solidFill>
            </a:endParaRPr>
          </a:p>
        </p:txBody>
      </p:sp>
    </p:spTree>
    <p:extLst>
      <p:ext uri="{BB962C8B-B14F-4D97-AF65-F5344CB8AC3E}">
        <p14:creationId xmlns:p14="http://schemas.microsoft.com/office/powerpoint/2010/main" val="3159085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09599" y="449437"/>
            <a:ext cx="11344978" cy="818531"/>
          </a:xfrm>
        </p:spPr>
        <p:txBody>
          <a:bodyPr>
            <a:normAutofit fontScale="90000"/>
          </a:bodyPr>
          <a:lstStyle/>
          <a:p>
            <a:r>
              <a:rPr lang="en-US" dirty="0"/>
              <a:t>Why track financing of Ocean Conservation and Climate Action together?</a:t>
            </a:r>
          </a:p>
        </p:txBody>
      </p:sp>
      <p:sp>
        <p:nvSpPr>
          <p:cNvPr id="7" name="Text Placeholder 2"/>
          <p:cNvSpPr txBox="1">
            <a:spLocks/>
          </p:cNvSpPr>
          <p:nvPr/>
        </p:nvSpPr>
        <p:spPr>
          <a:xfrm>
            <a:off x="3220074" y="1463739"/>
            <a:ext cx="8465570" cy="77944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600"/>
              </a:spcBef>
              <a:spcAft>
                <a:spcPts val="1200"/>
              </a:spcAft>
              <a:buFont typeface="Arial" panose="020B0604020202020204" pitchFamily="34" charset="0"/>
              <a:buChar char="•"/>
              <a:defRPr sz="1800" b="0" kern="1200">
                <a:solidFill>
                  <a:schemeClr val="tx1">
                    <a:lumMod val="75000"/>
                    <a:lumOff val="25000"/>
                  </a:schemeClr>
                </a:solidFill>
                <a:latin typeface="+mn-lt"/>
                <a:ea typeface="+mn-ea"/>
                <a:cs typeface="+mn-cs"/>
              </a:defRPr>
            </a:lvl1pPr>
            <a:lvl2pPr marL="685800" indent="-228600" algn="l" defTabSz="914400" rtl="0" eaLnBrk="1" latinLnBrk="0" hangingPunct="1">
              <a:lnSpc>
                <a:spcPct val="100000"/>
              </a:lnSpc>
              <a:spcBef>
                <a:spcPts val="600"/>
              </a:spcBef>
              <a:spcAft>
                <a:spcPts val="1200"/>
              </a:spcAft>
              <a:buFont typeface="Arial" panose="020B0604020202020204" pitchFamily="34" charset="0"/>
              <a:buChar char="•"/>
              <a:defRPr sz="1600" b="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100000"/>
              </a:lnSpc>
              <a:spcBef>
                <a:spcPts val="600"/>
              </a:spcBef>
              <a:spcAft>
                <a:spcPts val="1200"/>
              </a:spcAft>
              <a:buFont typeface="Arial" panose="020B0604020202020204" pitchFamily="34" charset="0"/>
              <a:buChar char="•"/>
              <a:defRPr sz="1400" b="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chemeClr val="accent6">
                    <a:lumMod val="75000"/>
                  </a:schemeClr>
                </a:solidFill>
              </a:rPr>
              <a:t>ROCA emphasized feedback loops between climate change and other human-related drivers of change in the ocean–impacts are cumulative</a:t>
            </a:r>
          </a:p>
          <a:p>
            <a:pPr marL="0" indent="0">
              <a:buFont typeface="Arial" panose="020B0604020202020204" pitchFamily="34" charset="0"/>
              <a:buNone/>
            </a:pPr>
            <a:r>
              <a:rPr lang="en-US" sz="1600" b="1" dirty="0">
                <a:solidFill>
                  <a:schemeClr val="accent6">
                    <a:lumMod val="75000"/>
                  </a:schemeClr>
                </a:solidFill>
              </a:rPr>
              <a:t>Need to consider climate action (i.e. mitigation and/or adaptation efforts) and ocean conservation together.</a:t>
            </a:r>
          </a:p>
        </p:txBody>
      </p:sp>
      <p:grpSp>
        <p:nvGrpSpPr>
          <p:cNvPr id="8" name="Group 7"/>
          <p:cNvGrpSpPr/>
          <p:nvPr/>
        </p:nvGrpSpPr>
        <p:grpSpPr>
          <a:xfrm>
            <a:off x="2150295" y="3014685"/>
            <a:ext cx="9795642" cy="3379523"/>
            <a:chOff x="0" y="9525"/>
            <a:chExt cx="3124200" cy="885825"/>
          </a:xfrm>
        </p:grpSpPr>
        <p:grpSp>
          <p:nvGrpSpPr>
            <p:cNvPr id="9" name="Group 8"/>
            <p:cNvGrpSpPr/>
            <p:nvPr/>
          </p:nvGrpSpPr>
          <p:grpSpPr>
            <a:xfrm>
              <a:off x="0" y="57150"/>
              <a:ext cx="1238250" cy="838200"/>
              <a:chOff x="0" y="47625"/>
              <a:chExt cx="1238250" cy="838200"/>
            </a:xfrm>
          </p:grpSpPr>
          <p:grpSp>
            <p:nvGrpSpPr>
              <p:cNvPr id="23" name="Group 22"/>
              <p:cNvGrpSpPr/>
              <p:nvPr/>
            </p:nvGrpSpPr>
            <p:grpSpPr>
              <a:xfrm>
                <a:off x="0" y="47625"/>
                <a:ext cx="1238250" cy="838200"/>
                <a:chOff x="0" y="47625"/>
                <a:chExt cx="1238250" cy="838200"/>
              </a:xfrm>
            </p:grpSpPr>
            <p:grpSp>
              <p:nvGrpSpPr>
                <p:cNvPr id="25" name="Group 24"/>
                <p:cNvGrpSpPr/>
                <p:nvPr/>
              </p:nvGrpSpPr>
              <p:grpSpPr>
                <a:xfrm>
                  <a:off x="0" y="47625"/>
                  <a:ext cx="1238250" cy="838200"/>
                  <a:chOff x="0" y="0"/>
                  <a:chExt cx="1238250" cy="838200"/>
                </a:xfrm>
              </p:grpSpPr>
              <p:sp>
                <p:nvSpPr>
                  <p:cNvPr id="27" name="Oval 26"/>
                  <p:cNvSpPr/>
                  <p:nvPr/>
                </p:nvSpPr>
                <p:spPr>
                  <a:xfrm>
                    <a:off x="0" y="0"/>
                    <a:ext cx="1238250" cy="81915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Oval 27"/>
                  <p:cNvSpPr/>
                  <p:nvPr/>
                </p:nvSpPr>
                <p:spPr>
                  <a:xfrm>
                    <a:off x="0" y="142875"/>
                    <a:ext cx="1238250" cy="695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9" name="Oval 28"/>
                  <p:cNvSpPr/>
                  <p:nvPr/>
                </p:nvSpPr>
                <p:spPr>
                  <a:xfrm>
                    <a:off x="0" y="323850"/>
                    <a:ext cx="1238250" cy="4953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6" name="Text Box 28"/>
                <p:cNvSpPr txBox="1"/>
                <p:nvPr/>
              </p:nvSpPr>
              <p:spPr>
                <a:xfrm>
                  <a:off x="341193" y="104775"/>
                  <a:ext cx="561975"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chemeClr val="accent2">
                          <a:lumMod val="75000"/>
                        </a:schemeClr>
                      </a:solidFill>
                      <a:effectLst/>
                      <a:ea typeface="Calibri" panose="020F0502020204030204" pitchFamily="34" charset="0"/>
                      <a:cs typeface="Times New Roman" panose="02020603050405020304" pitchFamily="18" charset="0"/>
                    </a:rPr>
                    <a:t>Nested</a:t>
                  </a:r>
                  <a:r>
                    <a:rPr lang="en-US" dirty="0">
                      <a:solidFill>
                        <a:schemeClr val="accent2">
                          <a:lumMod val="75000"/>
                        </a:schemeClr>
                      </a:solidFill>
                      <a:effectLst/>
                      <a:ea typeface="Calibri" panose="020F0502020204030204" pitchFamily="34" charset="0"/>
                      <a:cs typeface="Times New Roman" panose="02020603050405020304" pitchFamily="18" charset="0"/>
                    </a:rPr>
                    <a:t> </a:t>
                  </a:r>
                  <a:r>
                    <a:rPr lang="en-US" b="1" dirty="0">
                      <a:solidFill>
                        <a:schemeClr val="accent2">
                          <a:lumMod val="75000"/>
                        </a:schemeClr>
                      </a:solidFill>
                      <a:effectLst/>
                      <a:ea typeface="Calibri" panose="020F0502020204030204" pitchFamily="34" charset="0"/>
                      <a:cs typeface="Times New Roman" panose="02020603050405020304" pitchFamily="18" charset="0"/>
                    </a:rPr>
                    <a:t>Ocean</a:t>
                  </a:r>
                </a:p>
              </p:txBody>
            </p:sp>
          </p:grpSp>
          <p:sp>
            <p:nvSpPr>
              <p:cNvPr id="24" name="Text Box 29"/>
              <p:cNvSpPr txBox="1"/>
              <p:nvPr/>
            </p:nvSpPr>
            <p:spPr>
              <a:xfrm>
                <a:off x="180975" y="285750"/>
                <a:ext cx="923925"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chemeClr val="accent2">
                        <a:lumMod val="75000"/>
                      </a:schemeClr>
                    </a:solidFill>
                    <a:effectLst/>
                    <a:ea typeface="Calibri" panose="020F0502020204030204" pitchFamily="34" charset="0"/>
                    <a:cs typeface="Times New Roman" panose="02020603050405020304" pitchFamily="18" charset="0"/>
                  </a:rPr>
                  <a:t>Ecosystems</a:t>
                </a:r>
              </a:p>
            </p:txBody>
          </p:sp>
        </p:grpSp>
        <p:grpSp>
          <p:nvGrpSpPr>
            <p:cNvPr id="11" name="Group 10"/>
            <p:cNvGrpSpPr/>
            <p:nvPr/>
          </p:nvGrpSpPr>
          <p:grpSpPr>
            <a:xfrm>
              <a:off x="1885950" y="9525"/>
              <a:ext cx="1238250" cy="838200"/>
              <a:chOff x="0" y="9525"/>
              <a:chExt cx="1238250" cy="838200"/>
            </a:xfrm>
          </p:grpSpPr>
          <p:grpSp>
            <p:nvGrpSpPr>
              <p:cNvPr id="15" name="Group 14"/>
              <p:cNvGrpSpPr/>
              <p:nvPr/>
            </p:nvGrpSpPr>
            <p:grpSpPr>
              <a:xfrm>
                <a:off x="0" y="9525"/>
                <a:ext cx="1238250" cy="838200"/>
                <a:chOff x="0" y="9525"/>
                <a:chExt cx="1238250" cy="838200"/>
              </a:xfrm>
            </p:grpSpPr>
            <p:grpSp>
              <p:nvGrpSpPr>
                <p:cNvPr id="17" name="Group 16"/>
                <p:cNvGrpSpPr/>
                <p:nvPr/>
              </p:nvGrpSpPr>
              <p:grpSpPr>
                <a:xfrm>
                  <a:off x="0" y="9525"/>
                  <a:ext cx="1238250" cy="838200"/>
                  <a:chOff x="0" y="0"/>
                  <a:chExt cx="1238250" cy="838200"/>
                </a:xfrm>
              </p:grpSpPr>
              <p:sp>
                <p:nvSpPr>
                  <p:cNvPr id="20" name="Oval 19"/>
                  <p:cNvSpPr/>
                  <p:nvPr/>
                </p:nvSpPr>
                <p:spPr>
                  <a:xfrm>
                    <a:off x="0" y="0"/>
                    <a:ext cx="1238250" cy="81915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Oval 20"/>
                  <p:cNvSpPr/>
                  <p:nvPr/>
                </p:nvSpPr>
                <p:spPr>
                  <a:xfrm>
                    <a:off x="0" y="142875"/>
                    <a:ext cx="1238250" cy="695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Oval 21"/>
                  <p:cNvSpPr/>
                  <p:nvPr/>
                </p:nvSpPr>
                <p:spPr>
                  <a:xfrm>
                    <a:off x="0" y="323850"/>
                    <a:ext cx="1238250" cy="4953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8" name="Text Box 36"/>
                <p:cNvSpPr txBox="1"/>
                <p:nvPr/>
              </p:nvSpPr>
              <p:spPr>
                <a:xfrm>
                  <a:off x="333375" y="24473"/>
                  <a:ext cx="561975"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chemeClr val="accent2">
                          <a:lumMod val="75000"/>
                        </a:schemeClr>
                      </a:solidFill>
                      <a:effectLst/>
                      <a:ea typeface="Calibri" panose="020F0502020204030204" pitchFamily="34" charset="0"/>
                      <a:cs typeface="Times New Roman" panose="02020603050405020304" pitchFamily="18" charset="0"/>
                    </a:rPr>
                    <a:t>Nested</a:t>
                  </a:r>
                </a:p>
              </p:txBody>
            </p:sp>
            <p:sp>
              <p:nvSpPr>
                <p:cNvPr id="19" name="Text Box 37"/>
                <p:cNvSpPr txBox="1"/>
                <p:nvPr/>
              </p:nvSpPr>
              <p:spPr>
                <a:xfrm>
                  <a:off x="266700" y="333375"/>
                  <a:ext cx="685800"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a:solidFill>
                        <a:schemeClr val="accent2">
                          <a:lumMod val="75000"/>
                        </a:schemeClr>
                      </a:solidFill>
                      <a:effectLst/>
                      <a:ea typeface="Calibri" panose="020F0502020204030204" pitchFamily="34" charset="0"/>
                      <a:cs typeface="Times New Roman" panose="02020603050405020304" pitchFamily="18" charset="0"/>
                    </a:rPr>
                    <a:t>Systems</a:t>
                  </a:r>
                </a:p>
              </p:txBody>
            </p:sp>
          </p:grpSp>
          <p:sp>
            <p:nvSpPr>
              <p:cNvPr id="16" name="Text Box 38"/>
              <p:cNvSpPr txBox="1"/>
              <p:nvPr/>
            </p:nvSpPr>
            <p:spPr>
              <a:xfrm>
                <a:off x="320437" y="180975"/>
                <a:ext cx="561975"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solidFill>
                      <a:schemeClr val="accent2">
                        <a:lumMod val="75000"/>
                      </a:schemeClr>
                    </a:solidFill>
                    <a:effectLst/>
                    <a:ea typeface="Calibri" panose="020F0502020204030204" pitchFamily="34" charset="0"/>
                    <a:cs typeface="Times New Roman" panose="02020603050405020304" pitchFamily="18" charset="0"/>
                  </a:rPr>
                  <a:t>Social</a:t>
                </a:r>
              </a:p>
            </p:txBody>
          </p:sp>
        </p:grpSp>
        <p:sp>
          <p:nvSpPr>
            <p:cNvPr id="12" name="Curved Up Arrow 11"/>
            <p:cNvSpPr/>
            <p:nvPr/>
          </p:nvSpPr>
          <p:spPr>
            <a:xfrm>
              <a:off x="1238250" y="609600"/>
              <a:ext cx="647700" cy="21907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Curved Down Arrow 13"/>
            <p:cNvSpPr/>
            <p:nvPr/>
          </p:nvSpPr>
          <p:spPr>
            <a:xfrm rot="10800000" flipV="1">
              <a:off x="1190625" y="133350"/>
              <a:ext cx="695325" cy="23812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0" name="Text Box 4156"/>
          <p:cNvSpPr txBox="1"/>
          <p:nvPr/>
        </p:nvSpPr>
        <p:spPr>
          <a:xfrm>
            <a:off x="6073281" y="4379912"/>
            <a:ext cx="1949669" cy="5200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000" b="1" dirty="0">
                <a:solidFill>
                  <a:schemeClr val="tx1"/>
                </a:solidFill>
                <a:effectLst/>
                <a:ea typeface="Calibri" panose="020F0502020204030204" pitchFamily="34" charset="0"/>
                <a:cs typeface="Times New Roman" panose="02020603050405020304" pitchFamily="18" charset="0"/>
              </a:rPr>
              <a:t>Governance</a:t>
            </a:r>
          </a:p>
          <a:p>
            <a:pPr marL="0" marR="0" algn="ctr">
              <a:lnSpc>
                <a:spcPct val="107000"/>
              </a:lnSpc>
              <a:spcBef>
                <a:spcPts val="0"/>
              </a:spcBef>
              <a:spcAft>
                <a:spcPts val="800"/>
              </a:spcAft>
            </a:pPr>
            <a:r>
              <a:rPr lang="en-US" sz="1200" b="1" dirty="0">
                <a:solidFill>
                  <a:schemeClr val="tx1"/>
                </a:solidFill>
                <a:ea typeface="Calibri" panose="020F0502020204030204" pitchFamily="34" charset="0"/>
                <a:cs typeface="Times New Roman" panose="02020603050405020304" pitchFamily="18" charset="0"/>
              </a:rPr>
              <a:t>(Policy Instruments + Delivery Mechanisms)</a:t>
            </a:r>
            <a:endParaRPr lang="en-US" sz="1200" b="1" dirty="0">
              <a:solidFill>
                <a:schemeClr val="tx1"/>
              </a:solidFill>
              <a:effectLst/>
              <a:ea typeface="Calibri" panose="020F0502020204030204" pitchFamily="34" charset="0"/>
              <a:cs typeface="Times New Roman" panose="02020603050405020304" pitchFamily="18" charset="0"/>
            </a:endParaRPr>
          </a:p>
        </p:txBody>
      </p:sp>
      <p:grpSp>
        <p:nvGrpSpPr>
          <p:cNvPr id="31" name="Group 30"/>
          <p:cNvGrpSpPr/>
          <p:nvPr/>
        </p:nvGrpSpPr>
        <p:grpSpPr>
          <a:xfrm>
            <a:off x="5827011" y="3079359"/>
            <a:ext cx="2420808" cy="3549235"/>
            <a:chOff x="4848810" y="2813613"/>
            <a:chExt cx="2420808" cy="3549235"/>
          </a:xfrm>
        </p:grpSpPr>
        <p:sp>
          <p:nvSpPr>
            <p:cNvPr id="32" name="Text Box 4156"/>
            <p:cNvSpPr txBox="1"/>
            <p:nvPr/>
          </p:nvSpPr>
          <p:spPr>
            <a:xfrm>
              <a:off x="5063232" y="2813613"/>
              <a:ext cx="1949669" cy="5200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000" b="1" dirty="0">
                  <a:solidFill>
                    <a:schemeClr val="tx2"/>
                  </a:solidFill>
                  <a:effectLst/>
                  <a:ea typeface="Calibri" panose="020F0502020204030204" pitchFamily="34" charset="0"/>
                  <a:cs typeface="Times New Roman" panose="02020603050405020304" pitchFamily="18" charset="0"/>
                </a:rPr>
                <a:t>Drivers</a:t>
              </a:r>
              <a:endParaRPr lang="en-US" sz="1200" dirty="0">
                <a:solidFill>
                  <a:schemeClr val="tx2"/>
                </a:solidFill>
                <a:effectLst/>
                <a:ea typeface="Calibri" panose="020F0502020204030204" pitchFamily="34" charset="0"/>
                <a:cs typeface="Times New Roman" panose="02020603050405020304" pitchFamily="18" charset="0"/>
              </a:endParaRPr>
            </a:p>
          </p:txBody>
        </p:sp>
        <p:sp>
          <p:nvSpPr>
            <p:cNvPr id="33" name="Text Box 4156"/>
            <p:cNvSpPr txBox="1"/>
            <p:nvPr/>
          </p:nvSpPr>
          <p:spPr>
            <a:xfrm>
              <a:off x="4848810" y="5842783"/>
              <a:ext cx="2420808" cy="5200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000" b="1" dirty="0">
                  <a:solidFill>
                    <a:schemeClr val="tx2"/>
                  </a:solidFill>
                  <a:effectLst/>
                  <a:ea typeface="Calibri" panose="020F0502020204030204" pitchFamily="34" charset="0"/>
                  <a:cs typeface="Times New Roman" panose="02020603050405020304" pitchFamily="18" charset="0"/>
                </a:rPr>
                <a:t>Ecosystem Services</a:t>
              </a:r>
              <a:endParaRPr lang="en-US" sz="1200" dirty="0">
                <a:solidFill>
                  <a:schemeClr val="tx2"/>
                </a:solidFill>
                <a:effectLst/>
                <a:ea typeface="Calibri" panose="020F0502020204030204" pitchFamily="34" charset="0"/>
                <a:cs typeface="Times New Roman" panose="02020603050405020304" pitchFamily="18" charset="0"/>
              </a:endParaRPr>
            </a:p>
          </p:txBody>
        </p:sp>
      </p:gr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90656">
            <a:off x="554634" y="1683652"/>
            <a:ext cx="2534293" cy="3487094"/>
          </a:xfrm>
          <a:prstGeom prst="rect">
            <a:avLst/>
          </a:prstGeom>
        </p:spPr>
      </p:pic>
      <p:sp>
        <p:nvSpPr>
          <p:cNvPr id="34" name="TextBox 33"/>
          <p:cNvSpPr txBox="1"/>
          <p:nvPr/>
        </p:nvSpPr>
        <p:spPr>
          <a:xfrm>
            <a:off x="8693310" y="6570468"/>
            <a:ext cx="2622834" cy="261610"/>
          </a:xfrm>
          <a:prstGeom prst="rect">
            <a:avLst/>
          </a:prstGeom>
          <a:noFill/>
        </p:spPr>
        <p:txBody>
          <a:bodyPr wrap="none" rtlCol="0">
            <a:spAutoFit/>
          </a:bodyPr>
          <a:lstStyle/>
          <a:p>
            <a:r>
              <a:rPr lang="en-US" sz="1100" dirty="0">
                <a:solidFill>
                  <a:schemeClr val="tx2"/>
                </a:solidFill>
                <a:latin typeface="Roboto" panose="02000000000000000000"/>
              </a:rPr>
              <a:t>Source: Adapted from </a:t>
            </a:r>
            <a:r>
              <a:rPr lang="en-US" sz="1100" dirty="0" err="1">
                <a:solidFill>
                  <a:schemeClr val="tx2"/>
                </a:solidFill>
                <a:latin typeface="Roboto" panose="02000000000000000000"/>
              </a:rPr>
              <a:t>Ommer</a:t>
            </a:r>
            <a:r>
              <a:rPr lang="en-US" sz="1100" dirty="0">
                <a:solidFill>
                  <a:schemeClr val="tx2"/>
                </a:solidFill>
                <a:latin typeface="Roboto" panose="02000000000000000000"/>
              </a:rPr>
              <a:t> et al. (2011) </a:t>
            </a:r>
          </a:p>
        </p:txBody>
      </p:sp>
    </p:spTree>
    <p:extLst>
      <p:ext uri="{BB962C8B-B14F-4D97-AF65-F5344CB8AC3E}">
        <p14:creationId xmlns:p14="http://schemas.microsoft.com/office/powerpoint/2010/main" val="318399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09599" y="449437"/>
            <a:ext cx="11344978" cy="818531"/>
          </a:xfrm>
        </p:spPr>
        <p:txBody>
          <a:bodyPr>
            <a:normAutofit fontScale="90000"/>
          </a:bodyPr>
          <a:lstStyle/>
          <a:p>
            <a:r>
              <a:rPr lang="en-US" dirty="0"/>
              <a:t>Types of Finance for Ocean Conservation and Climate Action</a:t>
            </a:r>
          </a:p>
        </p:txBody>
      </p:sp>
      <p:sp>
        <p:nvSpPr>
          <p:cNvPr id="7" name="Text Placeholder 2"/>
          <p:cNvSpPr txBox="1">
            <a:spLocks/>
          </p:cNvSpPr>
          <p:nvPr/>
        </p:nvSpPr>
        <p:spPr>
          <a:xfrm>
            <a:off x="609599" y="1463739"/>
            <a:ext cx="11076045" cy="77944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600"/>
              </a:spcBef>
              <a:spcAft>
                <a:spcPts val="1200"/>
              </a:spcAft>
              <a:buFont typeface="Arial" panose="020B0604020202020204" pitchFamily="34" charset="0"/>
              <a:buChar char="•"/>
              <a:defRPr sz="1800" b="0" kern="1200">
                <a:solidFill>
                  <a:schemeClr val="tx1">
                    <a:lumMod val="75000"/>
                    <a:lumOff val="25000"/>
                  </a:schemeClr>
                </a:solidFill>
                <a:latin typeface="+mn-lt"/>
                <a:ea typeface="+mn-ea"/>
                <a:cs typeface="+mn-cs"/>
              </a:defRPr>
            </a:lvl1pPr>
            <a:lvl2pPr marL="685800" indent="-228600" algn="l" defTabSz="914400" rtl="0" eaLnBrk="1" latinLnBrk="0" hangingPunct="1">
              <a:lnSpc>
                <a:spcPct val="100000"/>
              </a:lnSpc>
              <a:spcBef>
                <a:spcPts val="600"/>
              </a:spcBef>
              <a:spcAft>
                <a:spcPts val="1200"/>
              </a:spcAft>
              <a:buFont typeface="Arial" panose="020B0604020202020204" pitchFamily="34" charset="0"/>
              <a:buChar char="•"/>
              <a:defRPr sz="1600" b="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100000"/>
              </a:lnSpc>
              <a:spcBef>
                <a:spcPts val="600"/>
              </a:spcBef>
              <a:spcAft>
                <a:spcPts val="1200"/>
              </a:spcAft>
              <a:buFont typeface="Arial" panose="020B0604020202020204" pitchFamily="34" charset="0"/>
              <a:buChar char="•"/>
              <a:defRPr sz="1400" b="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chemeClr val="accent6">
                    <a:lumMod val="75000"/>
                  </a:schemeClr>
                </a:solidFill>
              </a:rPr>
              <a:t>The need for financing costs of ocean conservation and climate action: 54 lower and lower-middle income are coastal or small island states, where in aggregate almost 2/3rds of the national territory is ocean.</a:t>
            </a:r>
          </a:p>
          <a:p>
            <a:pPr marL="0" indent="0">
              <a:buFont typeface="Arial" panose="020B0604020202020204" pitchFamily="34" charset="0"/>
              <a:buNone/>
            </a:pPr>
            <a:endParaRPr lang="en-US" sz="1600" b="1" dirty="0">
              <a:solidFill>
                <a:schemeClr val="accent6">
                  <a:lumMod val="75000"/>
                </a:schemeClr>
              </a:solidFill>
            </a:endParaRPr>
          </a:p>
        </p:txBody>
      </p:sp>
      <p:pic>
        <p:nvPicPr>
          <p:cNvPr id="3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1554" y="2116172"/>
            <a:ext cx="8629838" cy="4303712"/>
          </a:xfrm>
          <a:prstGeom prst="rect">
            <a:avLst/>
          </a:prstGeom>
          <a:noFill/>
          <a:ln w="254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35" name="Rectangle 34"/>
          <p:cNvSpPr>
            <a:spLocks/>
          </p:cNvSpPr>
          <p:nvPr/>
        </p:nvSpPr>
        <p:spPr bwMode="auto">
          <a:xfrm>
            <a:off x="4841506" y="5735255"/>
            <a:ext cx="4529885" cy="684629"/>
          </a:xfrm>
          <a:prstGeom prst="rect">
            <a:avLst/>
          </a:prstGeom>
          <a:solidFill>
            <a:schemeClr val="bg1"/>
          </a:solidFill>
          <a:ln>
            <a:noFill/>
          </a:ln>
        </p:spPr>
        <p:txBody>
          <a:bodyPr lIns="0" tIns="0" rIns="0" bIns="0" anchor="ctr"/>
          <a:lstStyle/>
          <a:p>
            <a:pPr marL="1714500" lvl="4" algn="l"/>
            <a:r>
              <a:rPr lang="en-US" sz="1000" dirty="0">
                <a:latin typeface="Calibri"/>
                <a:cs typeface="Calibri"/>
                <a:sym typeface="Arial" charset="0"/>
              </a:rPr>
              <a:t>Low income (GNI/cap &lt; $1,035)</a:t>
            </a:r>
          </a:p>
          <a:p>
            <a:pPr marL="1714500" lvl="4" algn="l"/>
            <a:r>
              <a:rPr lang="en-US" sz="1000" dirty="0">
                <a:latin typeface="Calibri"/>
                <a:cs typeface="Calibri"/>
                <a:sym typeface="Arial" charset="0"/>
              </a:rPr>
              <a:t>Lower-Middle Income (GNI/cap $1,036 - $4,085)</a:t>
            </a:r>
          </a:p>
          <a:p>
            <a:pPr marL="1714500" lvl="4" algn="l"/>
            <a:r>
              <a:rPr lang="en-US" sz="1000" dirty="0">
                <a:latin typeface="Calibri"/>
                <a:cs typeface="Calibri"/>
                <a:sym typeface="Arial" charset="0"/>
              </a:rPr>
              <a:t>Upper-Middle Income (GNI/cap $4,086 - $12,615)</a:t>
            </a:r>
          </a:p>
          <a:p>
            <a:pPr marL="1714500" lvl="4" algn="l"/>
            <a:r>
              <a:rPr lang="en-US" sz="1000" dirty="0">
                <a:latin typeface="Calibri"/>
                <a:cs typeface="Calibri"/>
                <a:sym typeface="Arial" charset="0"/>
              </a:rPr>
              <a:t>High Income (GNI/cap &gt; $12,616)</a:t>
            </a:r>
          </a:p>
        </p:txBody>
      </p:sp>
      <p:pic>
        <p:nvPicPr>
          <p:cNvPr id="3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2088" y="5742974"/>
            <a:ext cx="237115" cy="676910"/>
          </a:xfrm>
          <a:prstGeom prst="rect">
            <a:avLst/>
          </a:prstGeom>
          <a:noFill/>
          <a:ln>
            <a:noFill/>
          </a:ln>
        </p:spPr>
      </p:pic>
      <p:sp>
        <p:nvSpPr>
          <p:cNvPr id="37" name="Rectangle 6"/>
          <p:cNvSpPr>
            <a:spLocks/>
          </p:cNvSpPr>
          <p:nvPr/>
        </p:nvSpPr>
        <p:spPr bwMode="auto">
          <a:xfrm>
            <a:off x="5479720" y="5954458"/>
            <a:ext cx="802368" cy="246221"/>
          </a:xfrm>
          <a:prstGeom prst="rect">
            <a:avLst/>
          </a:prstGeom>
          <a:solidFill>
            <a:schemeClr val="bg1"/>
          </a:solidFill>
          <a:ln>
            <a:noFill/>
          </a:ln>
          <a:extLs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800" dirty="0">
                <a:cs typeface="Arial Bold" charset="0"/>
                <a:sym typeface="Arial Bold" charset="0"/>
              </a:rPr>
              <a:t>Countries </a:t>
            </a:r>
          </a:p>
          <a:p>
            <a:r>
              <a:rPr lang="en-US" sz="800" i="1" dirty="0">
                <a:cs typeface="Arial Bold" charset="0"/>
                <a:sym typeface="Arial Bold" charset="0"/>
              </a:rPr>
              <a:t>incl. ocean area</a:t>
            </a:r>
          </a:p>
        </p:txBody>
      </p:sp>
      <p:sp>
        <p:nvSpPr>
          <p:cNvPr id="38" name="TextBox 37"/>
          <p:cNvSpPr txBox="1"/>
          <p:nvPr/>
        </p:nvSpPr>
        <p:spPr>
          <a:xfrm>
            <a:off x="543623" y="6257836"/>
            <a:ext cx="4231906" cy="600164"/>
          </a:xfrm>
          <a:prstGeom prst="rect">
            <a:avLst/>
          </a:prstGeom>
          <a:noFill/>
        </p:spPr>
        <p:txBody>
          <a:bodyPr wrap="square" rtlCol="0">
            <a:spAutoFit/>
          </a:bodyPr>
          <a:lstStyle/>
          <a:p>
            <a:pPr algn="r"/>
            <a:r>
              <a:rPr lang="en-US" sz="1100" dirty="0">
                <a:latin typeface="Roboto" panose="02000000000000000000"/>
                <a:cs typeface="Times New Roman" panose="02020603050405020304" pitchFamily="18" charset="0"/>
              </a:rPr>
              <a:t> </a:t>
            </a:r>
          </a:p>
          <a:p>
            <a:pPr algn="r"/>
            <a:r>
              <a:rPr lang="en-US" sz="1100" dirty="0">
                <a:latin typeface="Roboto" panose="02000000000000000000"/>
                <a:cs typeface="Times New Roman" panose="02020603050405020304" pitchFamily="18" charset="0"/>
              </a:rPr>
              <a:t>Source: Blue Ribbon Panel to the Global Partnership for Oceans, 2013</a:t>
            </a:r>
          </a:p>
          <a:p>
            <a:pPr algn="r"/>
            <a:endParaRPr lang="en-US" sz="1100" dirty="0">
              <a:latin typeface="Roboto" panose="02000000000000000000"/>
              <a:cs typeface="Times New Roman" panose="02020603050405020304" pitchFamily="18" charset="0"/>
            </a:endParaRPr>
          </a:p>
        </p:txBody>
      </p:sp>
      <p:sp>
        <p:nvSpPr>
          <p:cNvPr id="3" name="TextBox 2"/>
          <p:cNvSpPr txBox="1"/>
          <p:nvPr/>
        </p:nvSpPr>
        <p:spPr>
          <a:xfrm>
            <a:off x="9569324" y="2438953"/>
            <a:ext cx="2385254" cy="3139321"/>
          </a:xfrm>
          <a:prstGeom prst="rect">
            <a:avLst/>
          </a:prstGeom>
          <a:noFill/>
        </p:spPr>
        <p:txBody>
          <a:bodyPr wrap="square" rtlCol="0">
            <a:spAutoFit/>
          </a:bodyPr>
          <a:lstStyle/>
          <a:p>
            <a:r>
              <a:rPr lang="en-US" b="1" dirty="0">
                <a:solidFill>
                  <a:schemeClr val="accent6">
                    <a:lumMod val="75000"/>
                  </a:schemeClr>
                </a:solidFill>
              </a:rPr>
              <a:t>3 Common Types of Finance:</a:t>
            </a:r>
          </a:p>
          <a:p>
            <a:endParaRPr lang="en-US" b="1" dirty="0">
              <a:solidFill>
                <a:schemeClr val="accent6">
                  <a:lumMod val="75000"/>
                </a:schemeClr>
              </a:solidFill>
            </a:endParaRPr>
          </a:p>
          <a:p>
            <a:pPr marL="342900" indent="-342900">
              <a:buFont typeface="+mj-lt"/>
              <a:buAutoNum type="arabicPeriod"/>
            </a:pPr>
            <a:r>
              <a:rPr lang="en-US" b="1" dirty="0">
                <a:solidFill>
                  <a:schemeClr val="accent6">
                    <a:lumMod val="75000"/>
                  </a:schemeClr>
                </a:solidFill>
              </a:rPr>
              <a:t>Grants</a:t>
            </a:r>
          </a:p>
          <a:p>
            <a:endParaRPr lang="en-US" b="1" dirty="0">
              <a:solidFill>
                <a:schemeClr val="accent6">
                  <a:lumMod val="75000"/>
                </a:schemeClr>
              </a:solidFill>
            </a:endParaRPr>
          </a:p>
          <a:p>
            <a:pPr marL="342900" indent="-342900">
              <a:buFont typeface="+mj-lt"/>
              <a:buAutoNum type="arabicPeriod" startAt="2"/>
            </a:pPr>
            <a:r>
              <a:rPr lang="en-US" b="1" dirty="0">
                <a:solidFill>
                  <a:schemeClr val="accent6">
                    <a:lumMod val="75000"/>
                  </a:schemeClr>
                </a:solidFill>
              </a:rPr>
              <a:t>Concessional Investments</a:t>
            </a:r>
          </a:p>
          <a:p>
            <a:endParaRPr lang="en-US" b="1" dirty="0">
              <a:solidFill>
                <a:schemeClr val="accent6">
                  <a:lumMod val="75000"/>
                </a:schemeClr>
              </a:solidFill>
            </a:endParaRPr>
          </a:p>
          <a:p>
            <a:pPr marL="342900" indent="-342900">
              <a:buFont typeface="+mj-lt"/>
              <a:buAutoNum type="arabicPeriod" startAt="3"/>
            </a:pPr>
            <a:r>
              <a:rPr lang="en-US" b="1" dirty="0">
                <a:solidFill>
                  <a:schemeClr val="accent6">
                    <a:lumMod val="75000"/>
                  </a:schemeClr>
                </a:solidFill>
              </a:rPr>
              <a:t>Mature Debt &amp; Equity Investments</a:t>
            </a:r>
          </a:p>
        </p:txBody>
      </p:sp>
      <p:grpSp>
        <p:nvGrpSpPr>
          <p:cNvPr id="40" name="Group 39"/>
          <p:cNvGrpSpPr/>
          <p:nvPr/>
        </p:nvGrpSpPr>
        <p:grpSpPr>
          <a:xfrm>
            <a:off x="7225452" y="2327361"/>
            <a:ext cx="4578413" cy="2198597"/>
            <a:chOff x="7225452" y="2327361"/>
            <a:chExt cx="4578413" cy="2198597"/>
          </a:xfrm>
        </p:grpSpPr>
        <p:sp>
          <p:nvSpPr>
            <p:cNvPr id="5" name="Oval 4"/>
            <p:cNvSpPr/>
            <p:nvPr/>
          </p:nvSpPr>
          <p:spPr>
            <a:xfrm>
              <a:off x="9253171" y="3150205"/>
              <a:ext cx="2550694" cy="13757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225452" y="2327361"/>
              <a:ext cx="2027719" cy="369332"/>
            </a:xfrm>
            <a:prstGeom prst="rect">
              <a:avLst/>
            </a:prstGeom>
            <a:solidFill>
              <a:schemeClr val="bg1"/>
            </a:solidFill>
          </p:spPr>
          <p:txBody>
            <a:bodyPr wrap="square" rtlCol="0">
              <a:spAutoFit/>
            </a:bodyPr>
            <a:lstStyle/>
            <a:p>
              <a:r>
                <a:rPr lang="en-US" b="1" dirty="0">
                  <a:solidFill>
                    <a:srgbClr val="FF0000"/>
                  </a:solidFill>
                </a:rPr>
                <a:t>Public Financing</a:t>
              </a:r>
            </a:p>
          </p:txBody>
        </p:sp>
        <p:cxnSp>
          <p:nvCxnSpPr>
            <p:cNvPr id="39" name="Straight Arrow Connector 38"/>
            <p:cNvCxnSpPr>
              <a:stCxn id="10" idx="2"/>
            </p:cNvCxnSpPr>
            <p:nvPr/>
          </p:nvCxnSpPr>
          <p:spPr>
            <a:xfrm>
              <a:off x="8239312" y="2696693"/>
              <a:ext cx="1132079" cy="8069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551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Scope of Initial Tracking Efforts</a:t>
            </a:r>
            <a:endParaRPr lang="en-GB" dirty="0"/>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446314" y="1351478"/>
            <a:ext cx="11460136" cy="1386038"/>
          </a:xfrm>
        </p:spPr>
        <p:txBody>
          <a:bodyPr/>
          <a:lstStyle/>
          <a:p>
            <a:pPr marL="0" indent="0">
              <a:buNone/>
            </a:pPr>
            <a:r>
              <a:rPr lang="en-GB" b="1" dirty="0">
                <a:solidFill>
                  <a:schemeClr val="accent6">
                    <a:lumMod val="75000"/>
                  </a:schemeClr>
                </a:solidFill>
                <a:effectLst>
                  <a:outerShdw blurRad="38100" dist="38100" dir="2700000" algn="tl">
                    <a:srgbClr val="000000">
                      <a:alpha val="43137"/>
                    </a:srgbClr>
                  </a:outerShdw>
                </a:effectLst>
              </a:rPr>
              <a:t>Objective: </a:t>
            </a:r>
            <a:r>
              <a:rPr lang="en-GB" b="1" dirty="0">
                <a:solidFill>
                  <a:schemeClr val="accent6">
                    <a:lumMod val="75000"/>
                  </a:schemeClr>
                </a:solidFill>
              </a:rPr>
              <a:t>to track public financing of ocean conservation and climate action in lower and lower-middle income states – starting at the international level</a:t>
            </a:r>
          </a:p>
          <a:p>
            <a:pPr marL="0" indent="0">
              <a:buNone/>
            </a:pPr>
            <a:r>
              <a:rPr lang="en-GB" b="1" dirty="0">
                <a:solidFill>
                  <a:schemeClr val="accent6">
                    <a:lumMod val="75000"/>
                  </a:schemeClr>
                </a:solidFill>
              </a:rPr>
              <a:t>Aims to build upon (but not duplicate) existing tools like Funding the </a:t>
            </a:r>
            <a:r>
              <a:rPr lang="en-GB" b="1" dirty="0" err="1">
                <a:solidFill>
                  <a:schemeClr val="accent6">
                    <a:lumMod val="75000"/>
                  </a:schemeClr>
                </a:solidFill>
              </a:rPr>
              <a:t>Ocean.Org</a:t>
            </a:r>
            <a:r>
              <a:rPr lang="en-GB" b="1" dirty="0">
                <a:solidFill>
                  <a:schemeClr val="accent6">
                    <a:lumMod val="75000"/>
                  </a:schemeClr>
                </a:solidFill>
              </a:rPr>
              <a: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891" y="2737516"/>
            <a:ext cx="7540984" cy="3774991"/>
          </a:xfrm>
          <a:prstGeom prst="rect">
            <a:avLst/>
          </a:prstGeom>
        </p:spPr>
      </p:pic>
      <p:sp>
        <p:nvSpPr>
          <p:cNvPr id="3" name="TextBox 2"/>
          <p:cNvSpPr txBox="1"/>
          <p:nvPr/>
        </p:nvSpPr>
        <p:spPr>
          <a:xfrm>
            <a:off x="8422105" y="2737516"/>
            <a:ext cx="3484345" cy="2585323"/>
          </a:xfrm>
          <a:prstGeom prst="rect">
            <a:avLst/>
          </a:prstGeom>
          <a:noFill/>
        </p:spPr>
        <p:txBody>
          <a:bodyPr wrap="square" rtlCol="0">
            <a:spAutoFit/>
          </a:bodyPr>
          <a:lstStyle/>
          <a:p>
            <a:r>
              <a:rPr lang="en-US" b="1" dirty="0">
                <a:solidFill>
                  <a:schemeClr val="accent6">
                    <a:lumMod val="75000"/>
                  </a:schemeClr>
                </a:solidFill>
              </a:rPr>
              <a:t>How does this add to existing efforts?</a:t>
            </a:r>
          </a:p>
          <a:p>
            <a:pPr marL="285750" indent="-285750">
              <a:buFont typeface="Arial" panose="020B0604020202020204" pitchFamily="34" charset="0"/>
              <a:buChar char="•"/>
            </a:pPr>
            <a:r>
              <a:rPr lang="en-US" b="1" dirty="0">
                <a:solidFill>
                  <a:schemeClr val="accent6">
                    <a:lumMod val="75000"/>
                  </a:schemeClr>
                </a:solidFill>
              </a:rPr>
              <a:t>Looks at climate action and financing together with ocean conservation</a:t>
            </a:r>
          </a:p>
          <a:p>
            <a:pPr marL="285750" indent="-285750">
              <a:buFont typeface="Arial" panose="020B0604020202020204" pitchFamily="34" charset="0"/>
              <a:buChar char="•"/>
            </a:pPr>
            <a:r>
              <a:rPr lang="en-US" b="1" dirty="0">
                <a:solidFill>
                  <a:schemeClr val="accent6">
                    <a:lumMod val="75000"/>
                  </a:schemeClr>
                </a:solidFill>
              </a:rPr>
              <a:t>Additional international financiers</a:t>
            </a:r>
          </a:p>
          <a:p>
            <a:pPr marL="285750" indent="-285750">
              <a:buFont typeface="Arial" panose="020B0604020202020204" pitchFamily="34" charset="0"/>
              <a:buChar char="•"/>
            </a:pPr>
            <a:r>
              <a:rPr lang="en-US" b="1" dirty="0">
                <a:solidFill>
                  <a:schemeClr val="accent6">
                    <a:lumMod val="75000"/>
                  </a:schemeClr>
                </a:solidFill>
              </a:rPr>
              <a:t>Maps financing to relevant SDG targets</a:t>
            </a:r>
          </a:p>
        </p:txBody>
      </p:sp>
    </p:spTree>
    <p:extLst>
      <p:ext uri="{BB962C8B-B14F-4D97-AF65-F5344CB8AC3E}">
        <p14:creationId xmlns:p14="http://schemas.microsoft.com/office/powerpoint/2010/main" val="2911045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Scope of Initial Tracking Efforts: International Level</a:t>
            </a:r>
            <a:endParaRPr lang="en-GB" dirty="0"/>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695459" y="1333708"/>
            <a:ext cx="7861115" cy="4770098"/>
          </a:xfrm>
        </p:spPr>
        <p:txBody>
          <a:bodyPr/>
          <a:lstStyle/>
          <a:p>
            <a:pPr marL="0" indent="0">
              <a:buNone/>
            </a:pPr>
            <a:r>
              <a:rPr lang="en-US" sz="2000" b="1" dirty="0">
                <a:solidFill>
                  <a:schemeClr val="accent6">
                    <a:lumMod val="75000"/>
                  </a:schemeClr>
                </a:solidFill>
              </a:rPr>
              <a:t>Tracking public finance at the international level, from:</a:t>
            </a:r>
          </a:p>
          <a:p>
            <a:pPr lvl="1"/>
            <a:r>
              <a:rPr lang="en-US" sz="2000" b="1" dirty="0">
                <a:solidFill>
                  <a:schemeClr val="accent6">
                    <a:lumMod val="75000"/>
                  </a:schemeClr>
                </a:solidFill>
              </a:rPr>
              <a:t>Global Environment Facility (GEF)–including Special Climate Change Fund, Least Developed Countries Fund, etc. </a:t>
            </a:r>
          </a:p>
          <a:p>
            <a:pPr lvl="1"/>
            <a:r>
              <a:rPr lang="en-US" sz="2000" b="1" dirty="0">
                <a:solidFill>
                  <a:schemeClr val="accent6">
                    <a:lumMod val="75000"/>
                  </a:schemeClr>
                </a:solidFill>
              </a:rPr>
              <a:t>Green Climate Fund</a:t>
            </a:r>
          </a:p>
          <a:p>
            <a:pPr lvl="1"/>
            <a:r>
              <a:rPr lang="en-US" sz="2000" b="1" dirty="0">
                <a:solidFill>
                  <a:schemeClr val="accent6">
                    <a:lumMod val="75000"/>
                  </a:schemeClr>
                </a:solidFill>
              </a:rPr>
              <a:t>World Bank </a:t>
            </a:r>
          </a:p>
          <a:p>
            <a:pPr lvl="1"/>
            <a:r>
              <a:rPr lang="en-US" sz="2000" b="1" dirty="0">
                <a:solidFill>
                  <a:schemeClr val="accent6">
                    <a:lumMod val="75000"/>
                  </a:schemeClr>
                </a:solidFill>
              </a:rPr>
              <a:t>Regional development banks: e.g. the African Development Bank, the Asian Development Bank, and the Inter-American Development Bank</a:t>
            </a:r>
          </a:p>
          <a:p>
            <a:pPr marL="0" lvl="1" indent="0">
              <a:buNone/>
            </a:pPr>
            <a:r>
              <a:rPr lang="en-US" b="1" i="1" dirty="0">
                <a:solidFill>
                  <a:schemeClr val="tx1"/>
                </a:solidFill>
              </a:rPr>
              <a:t>NOTE: This tracking (i.e. the following analytical framework) could form the basis for additional codes to be used by these organizations, in order to report financing based on SDG targets for ocean conservation and climate action.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2522" y="1091146"/>
            <a:ext cx="1471062" cy="1625911"/>
          </a:xfrm>
          <a:prstGeom prst="rect">
            <a:avLst/>
          </a:prstGeom>
        </p:spPr>
      </p:pic>
      <p:pic>
        <p:nvPicPr>
          <p:cNvPr id="5" name="Picture 4">
            <a:extLst>
              <a:ext uri="{FF2B5EF4-FFF2-40B4-BE49-F238E27FC236}">
                <a16:creationId xmlns:a16="http://schemas.microsoft.com/office/drawing/2014/main" id="{7E1860AE-7DF1-3C46-8A47-6930CDAD1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875" y="2894174"/>
            <a:ext cx="2076450" cy="1649166"/>
          </a:xfrm>
          <a:prstGeom prst="rect">
            <a:avLst/>
          </a:prstGeom>
        </p:spPr>
      </p:pic>
      <p:pic>
        <p:nvPicPr>
          <p:cNvPr id="4" name="Picture 3">
            <a:extLst>
              <a:ext uri="{FF2B5EF4-FFF2-40B4-BE49-F238E27FC236}">
                <a16:creationId xmlns:a16="http://schemas.microsoft.com/office/drawing/2014/main" id="{76A69930-5242-0B4E-AC1E-BB7B05F86855}"/>
              </a:ext>
            </a:extLst>
          </p:cNvPr>
          <p:cNvPicPr>
            <a:picLocks noChangeAspect="1"/>
          </p:cNvPicPr>
          <p:nvPr/>
        </p:nvPicPr>
        <p:blipFill>
          <a:blip r:embed="rId4"/>
          <a:stretch>
            <a:fillRect/>
          </a:stretch>
        </p:blipFill>
        <p:spPr>
          <a:xfrm>
            <a:off x="9062522" y="4808406"/>
            <a:ext cx="2415067" cy="1295400"/>
          </a:xfrm>
          <a:prstGeom prst="rect">
            <a:avLst/>
          </a:prstGeom>
        </p:spPr>
      </p:pic>
    </p:spTree>
    <p:extLst>
      <p:ext uri="{BB962C8B-B14F-4D97-AF65-F5344CB8AC3E}">
        <p14:creationId xmlns:p14="http://schemas.microsoft.com/office/powerpoint/2010/main" val="2953936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Analytical Framework </a:t>
            </a:r>
            <a:endParaRPr lang="en-GB" dirty="0"/>
          </a:p>
        </p:txBody>
      </p:sp>
      <p:sp>
        <p:nvSpPr>
          <p:cNvPr id="2" name="TextBox 1"/>
          <p:cNvSpPr txBox="1"/>
          <p:nvPr/>
        </p:nvSpPr>
        <p:spPr>
          <a:xfrm>
            <a:off x="654518" y="1209037"/>
            <a:ext cx="9933271" cy="646331"/>
          </a:xfrm>
          <a:prstGeom prst="rect">
            <a:avLst/>
          </a:prstGeom>
          <a:noFill/>
        </p:spPr>
        <p:txBody>
          <a:bodyPr wrap="square" rtlCol="0">
            <a:spAutoFit/>
          </a:bodyPr>
          <a:lstStyle/>
          <a:p>
            <a:r>
              <a:rPr lang="en-US" b="1" dirty="0"/>
              <a:t>Track international public financing over time, by type of intervention and SDG target, as well as ROCA actions if applicable (also by geography of recipients, SIDS, etc.):</a:t>
            </a:r>
          </a:p>
        </p:txBody>
      </p:sp>
      <p:graphicFrame>
        <p:nvGraphicFramePr>
          <p:cNvPr id="3" name="Table 2"/>
          <p:cNvGraphicFramePr>
            <a:graphicFrameLocks noGrp="1"/>
          </p:cNvGraphicFramePr>
          <p:nvPr>
            <p:extLst>
              <p:ext uri="{D42A27DB-BD31-4B8C-83A1-F6EECF244321}">
                <p14:modId xmlns:p14="http://schemas.microsoft.com/office/powerpoint/2010/main" val="1885696510"/>
              </p:ext>
            </p:extLst>
          </p:nvPr>
        </p:nvGraphicFramePr>
        <p:xfrm>
          <a:off x="446314" y="1973260"/>
          <a:ext cx="10541984" cy="4737505"/>
        </p:xfrm>
        <a:graphic>
          <a:graphicData uri="http://schemas.openxmlformats.org/drawingml/2006/table">
            <a:tbl>
              <a:tblPr firstRow="1" bandRow="1">
                <a:tableStyleId>{5C22544A-7EE6-4342-B048-85BDC9FD1C3A}</a:tableStyleId>
              </a:tblPr>
              <a:tblGrid>
                <a:gridCol w="5116266">
                  <a:extLst>
                    <a:ext uri="{9D8B030D-6E8A-4147-A177-3AD203B41FA5}">
                      <a16:colId xmlns:a16="http://schemas.microsoft.com/office/drawing/2014/main" val="254548373"/>
                    </a:ext>
                  </a:extLst>
                </a:gridCol>
                <a:gridCol w="1911723">
                  <a:extLst>
                    <a:ext uri="{9D8B030D-6E8A-4147-A177-3AD203B41FA5}">
                      <a16:colId xmlns:a16="http://schemas.microsoft.com/office/drawing/2014/main" val="1785503880"/>
                    </a:ext>
                  </a:extLst>
                </a:gridCol>
                <a:gridCol w="3513995">
                  <a:extLst>
                    <a:ext uri="{9D8B030D-6E8A-4147-A177-3AD203B41FA5}">
                      <a16:colId xmlns:a16="http://schemas.microsoft.com/office/drawing/2014/main" val="3085231626"/>
                    </a:ext>
                  </a:extLst>
                </a:gridCol>
              </a:tblGrid>
              <a:tr h="591601">
                <a:tc>
                  <a:txBody>
                    <a:bodyPr/>
                    <a:lstStyle/>
                    <a:p>
                      <a:r>
                        <a:rPr lang="en-US" sz="1600" b="1" dirty="0"/>
                        <a:t>Type of Intervention Financed</a:t>
                      </a:r>
                    </a:p>
                  </a:txBody>
                  <a:tcPr/>
                </a:tc>
                <a:tc>
                  <a:txBody>
                    <a:bodyPr/>
                    <a:lstStyle/>
                    <a:p>
                      <a:r>
                        <a:rPr lang="en-US" sz="1600" b="1" dirty="0"/>
                        <a:t>SDG 14 target supported</a:t>
                      </a:r>
                    </a:p>
                  </a:txBody>
                  <a:tcPr/>
                </a:tc>
                <a:tc>
                  <a:txBody>
                    <a:bodyPr/>
                    <a:lstStyle/>
                    <a:p>
                      <a:r>
                        <a:rPr lang="en-US" sz="1600" b="1" dirty="0"/>
                        <a:t>Other targets</a:t>
                      </a:r>
                      <a:r>
                        <a:rPr lang="en-US" sz="1600" b="1" baseline="0" dirty="0"/>
                        <a:t> supported (SDGs, ROCA)</a:t>
                      </a:r>
                      <a:endParaRPr lang="en-US" sz="1600" b="1" dirty="0"/>
                    </a:p>
                  </a:txBody>
                  <a:tcPr/>
                </a:tc>
                <a:extLst>
                  <a:ext uri="{0D108BD9-81ED-4DB2-BD59-A6C34878D82A}">
                    <a16:rowId xmlns:a16="http://schemas.microsoft.com/office/drawing/2014/main" val="2338921822"/>
                  </a:ext>
                </a:extLst>
              </a:tr>
              <a:tr h="342753">
                <a:tc>
                  <a:txBody>
                    <a:bodyPr/>
                    <a:lstStyle/>
                    <a:p>
                      <a:r>
                        <a:rPr lang="en-US" sz="1600" b="1" dirty="0"/>
                        <a:t>Ocean pollution reduction measures</a:t>
                      </a:r>
                    </a:p>
                  </a:txBody>
                  <a:tcPr/>
                </a:tc>
                <a:tc>
                  <a:txBody>
                    <a:bodyPr/>
                    <a:lstStyle/>
                    <a:p>
                      <a:r>
                        <a:rPr lang="en-US" sz="1600" b="1" dirty="0"/>
                        <a:t>14.1</a:t>
                      </a:r>
                    </a:p>
                  </a:txBody>
                  <a:tcPr/>
                </a:tc>
                <a:tc>
                  <a:txBody>
                    <a:bodyPr/>
                    <a:lstStyle/>
                    <a:p>
                      <a:endParaRPr lang="en-US" sz="1600" b="1"/>
                    </a:p>
                  </a:txBody>
                  <a:tcPr/>
                </a:tc>
                <a:extLst>
                  <a:ext uri="{0D108BD9-81ED-4DB2-BD59-A6C34878D82A}">
                    <a16:rowId xmlns:a16="http://schemas.microsoft.com/office/drawing/2014/main" val="991162260"/>
                  </a:ext>
                </a:extLst>
              </a:tr>
              <a:tr h="591601">
                <a:tc>
                  <a:txBody>
                    <a:bodyPr/>
                    <a:lstStyle/>
                    <a:p>
                      <a:r>
                        <a:rPr lang="en-US" sz="1600" b="1" dirty="0">
                          <a:solidFill>
                            <a:schemeClr val="accent6">
                              <a:lumMod val="75000"/>
                            </a:schemeClr>
                          </a:solidFill>
                          <a:effectLst>
                            <a:outerShdw blurRad="38100" dist="38100" dir="2700000" algn="tl">
                              <a:srgbClr val="000000">
                                <a:alpha val="43137"/>
                              </a:srgbClr>
                            </a:outerShdw>
                          </a:effectLst>
                        </a:rPr>
                        <a:t>Coastal and ocean ecosystem management and protection measures</a:t>
                      </a:r>
                    </a:p>
                  </a:txBody>
                  <a:tcPr/>
                </a:tc>
                <a:tc>
                  <a:txBody>
                    <a:bodyPr/>
                    <a:lstStyle/>
                    <a:p>
                      <a:r>
                        <a:rPr lang="en-US" sz="1600" b="1" dirty="0">
                          <a:solidFill>
                            <a:schemeClr val="accent6">
                              <a:lumMod val="75000"/>
                            </a:schemeClr>
                          </a:solidFill>
                          <a:effectLst>
                            <a:outerShdw blurRad="38100" dist="38100" dir="2700000" algn="tl">
                              <a:srgbClr val="000000">
                                <a:alpha val="43137"/>
                              </a:srgbClr>
                            </a:outerShdw>
                          </a:effectLst>
                        </a:rPr>
                        <a:t>14.2, 14.3, 14.5</a:t>
                      </a:r>
                    </a:p>
                  </a:txBody>
                  <a:tcPr/>
                </a:tc>
                <a:tc>
                  <a:txBody>
                    <a:bodyPr/>
                    <a:lstStyle/>
                    <a:p>
                      <a:r>
                        <a:rPr lang="en-US" sz="1600" b="1" dirty="0">
                          <a:solidFill>
                            <a:schemeClr val="accent6">
                              <a:lumMod val="75000"/>
                            </a:schemeClr>
                          </a:solidFill>
                          <a:effectLst>
                            <a:outerShdw blurRad="38100" dist="38100" dir="2700000" algn="tl">
                              <a:srgbClr val="000000">
                                <a:alpha val="43137"/>
                              </a:srgbClr>
                            </a:outerShdw>
                          </a:effectLst>
                        </a:rPr>
                        <a:t>13.1; ROCA actions</a:t>
                      </a:r>
                    </a:p>
                  </a:txBody>
                  <a:tcPr/>
                </a:tc>
                <a:extLst>
                  <a:ext uri="{0D108BD9-81ED-4DB2-BD59-A6C34878D82A}">
                    <a16:rowId xmlns:a16="http://schemas.microsoft.com/office/drawing/2014/main" val="1963469560"/>
                  </a:ext>
                </a:extLst>
              </a:tr>
              <a:tr h="591601">
                <a:tc>
                  <a:txBody>
                    <a:bodyPr/>
                    <a:lstStyle/>
                    <a:p>
                      <a:r>
                        <a:rPr lang="en-US" sz="1600" b="1" dirty="0"/>
                        <a:t>Ocean fisheries management measures</a:t>
                      </a:r>
                    </a:p>
                    <a:p>
                      <a:r>
                        <a:rPr lang="en-US" sz="1600" b="1" dirty="0"/>
                        <a:t>Measures targeted to support small-scale fisheries</a:t>
                      </a:r>
                    </a:p>
                  </a:txBody>
                  <a:tcPr/>
                </a:tc>
                <a:tc>
                  <a:txBody>
                    <a:bodyPr/>
                    <a:lstStyle/>
                    <a:p>
                      <a:r>
                        <a:rPr lang="en-US" sz="1600" b="1" dirty="0"/>
                        <a:t>14.4</a:t>
                      </a:r>
                    </a:p>
                    <a:p>
                      <a:r>
                        <a:rPr lang="en-US" sz="1600" b="1" dirty="0"/>
                        <a:t>14.7</a:t>
                      </a:r>
                    </a:p>
                  </a:txBody>
                  <a:tcPr/>
                </a:tc>
                <a:tc>
                  <a:txBody>
                    <a:bodyPr/>
                    <a:lstStyle/>
                    <a:p>
                      <a:endParaRPr lang="en-US" sz="1600" b="1" dirty="0"/>
                    </a:p>
                  </a:txBody>
                  <a:tcPr/>
                </a:tc>
                <a:extLst>
                  <a:ext uri="{0D108BD9-81ED-4DB2-BD59-A6C34878D82A}">
                    <a16:rowId xmlns:a16="http://schemas.microsoft.com/office/drawing/2014/main" val="1815872482"/>
                  </a:ext>
                </a:extLst>
              </a:tr>
              <a:tr h="591601">
                <a:tc>
                  <a:txBody>
                    <a:bodyPr/>
                    <a:lstStyle/>
                    <a:p>
                      <a:r>
                        <a:rPr lang="en-US" sz="1600" b="1" dirty="0"/>
                        <a:t>Measures to help coastal populations adapt to climate-related impacts</a:t>
                      </a:r>
                    </a:p>
                  </a:txBody>
                  <a:tcPr/>
                </a:tc>
                <a:tc>
                  <a:txBody>
                    <a:bodyPr/>
                    <a:lstStyle/>
                    <a:p>
                      <a:endParaRPr lang="en-US" sz="1600"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13.1; ROCA actions</a:t>
                      </a:r>
                    </a:p>
                    <a:p>
                      <a:endParaRPr lang="en-US" sz="1600" b="1" dirty="0"/>
                    </a:p>
                  </a:txBody>
                  <a:tcPr/>
                </a:tc>
                <a:extLst>
                  <a:ext uri="{0D108BD9-81ED-4DB2-BD59-A6C34878D82A}">
                    <a16:rowId xmlns:a16="http://schemas.microsoft.com/office/drawing/2014/main" val="1678028166"/>
                  </a:ext>
                </a:extLst>
              </a:tr>
              <a:tr h="591601">
                <a:tc>
                  <a:txBody>
                    <a:bodyPr/>
                    <a:lstStyle/>
                    <a:p>
                      <a:r>
                        <a:rPr lang="en-US" sz="1600" b="1" dirty="0"/>
                        <a:t>Coastal and SIDS population</a:t>
                      </a:r>
                      <a:r>
                        <a:rPr lang="en-US" sz="1600" b="1" baseline="0" dirty="0"/>
                        <a:t> displacement</a:t>
                      </a:r>
                      <a:endParaRPr lang="en-US" sz="1600" b="1" dirty="0"/>
                    </a:p>
                  </a:txBody>
                  <a:tcPr/>
                </a:tc>
                <a:tc>
                  <a:txBody>
                    <a:bodyPr/>
                    <a:lstStyle/>
                    <a:p>
                      <a:endParaRPr lang="en-US" sz="1600" b="1" dirty="0"/>
                    </a:p>
                  </a:txBody>
                  <a:tcPr/>
                </a:tc>
                <a:tc>
                  <a:txBody>
                    <a:bodyPr/>
                    <a:lstStyle/>
                    <a:p>
                      <a:r>
                        <a:rPr lang="en-US" sz="1600" b="1" dirty="0"/>
                        <a:t>ROCA actions</a:t>
                      </a:r>
                    </a:p>
                  </a:txBody>
                  <a:tcPr/>
                </a:tc>
                <a:extLst>
                  <a:ext uri="{0D108BD9-81ED-4DB2-BD59-A6C34878D82A}">
                    <a16:rowId xmlns:a16="http://schemas.microsoft.com/office/drawing/2014/main" val="10005"/>
                  </a:ext>
                </a:extLst>
              </a:tr>
              <a:tr h="845146">
                <a:tc>
                  <a:txBody>
                    <a:bodyPr/>
                    <a:lstStyle/>
                    <a:p>
                      <a:r>
                        <a:rPr lang="en-US" sz="1600" b="1" dirty="0"/>
                        <a:t>Measures to reduce ocean-linked</a:t>
                      </a:r>
                      <a:r>
                        <a:rPr lang="en-US" sz="1600" b="1" baseline="0" dirty="0"/>
                        <a:t> anthropogenic sources of greenhouse gases</a:t>
                      </a:r>
                      <a:endParaRPr lang="en-US" sz="1600" b="1" dirty="0"/>
                    </a:p>
                  </a:txBody>
                  <a:tcPr/>
                </a:tc>
                <a:tc>
                  <a:txBody>
                    <a:bodyPr/>
                    <a:lstStyle/>
                    <a:p>
                      <a:endParaRPr lang="en-US" sz="1600" b="1"/>
                    </a:p>
                  </a:txBody>
                  <a:tcPr/>
                </a:tc>
                <a:tc>
                  <a:txBody>
                    <a:bodyPr/>
                    <a:lstStyle/>
                    <a:p>
                      <a:r>
                        <a:rPr lang="en-US" sz="1600" b="1" dirty="0"/>
                        <a:t>ROCA actions</a:t>
                      </a:r>
                    </a:p>
                  </a:txBody>
                  <a:tcPr/>
                </a:tc>
                <a:extLst>
                  <a:ext uri="{0D108BD9-81ED-4DB2-BD59-A6C34878D82A}">
                    <a16:rowId xmlns:a16="http://schemas.microsoft.com/office/drawing/2014/main" val="1175327777"/>
                  </a:ext>
                </a:extLst>
              </a:tr>
              <a:tr h="591601">
                <a:tc>
                  <a:txBody>
                    <a:bodyPr/>
                    <a:lstStyle/>
                    <a:p>
                      <a:r>
                        <a:rPr lang="en-US" sz="1600" b="1" dirty="0"/>
                        <a:t>Measures to increase ocean-based sources of renewable energy</a:t>
                      </a:r>
                    </a:p>
                  </a:txBody>
                  <a:tcPr/>
                </a:tc>
                <a:tc>
                  <a:txBody>
                    <a:bodyPr/>
                    <a:lstStyle/>
                    <a:p>
                      <a:endParaRPr lang="en-US" sz="1600" b="1"/>
                    </a:p>
                  </a:txBody>
                  <a:tcPr/>
                </a:tc>
                <a:tc>
                  <a:txBody>
                    <a:bodyPr/>
                    <a:lstStyle/>
                    <a:p>
                      <a:r>
                        <a:rPr lang="en-US" sz="1600" b="1" dirty="0"/>
                        <a:t>7.2; ROCA actions</a:t>
                      </a:r>
                    </a:p>
                  </a:txBody>
                  <a:tcPr/>
                </a:tc>
                <a:extLst>
                  <a:ext uri="{0D108BD9-81ED-4DB2-BD59-A6C34878D82A}">
                    <a16:rowId xmlns:a16="http://schemas.microsoft.com/office/drawing/2014/main" val="647402656"/>
                  </a:ext>
                </a:extLst>
              </a:tr>
            </a:tbl>
          </a:graphicData>
        </a:graphic>
      </p:graphicFrame>
    </p:spTree>
    <p:extLst>
      <p:ext uri="{BB962C8B-B14F-4D97-AF65-F5344CB8AC3E}">
        <p14:creationId xmlns:p14="http://schemas.microsoft.com/office/powerpoint/2010/main" val="402438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Analytical Framework cont. </a:t>
            </a:r>
            <a:endParaRPr lang="en-GB" dirty="0"/>
          </a:p>
        </p:txBody>
      </p:sp>
      <p:sp>
        <p:nvSpPr>
          <p:cNvPr id="4" name="TextBox 3"/>
          <p:cNvSpPr txBox="1"/>
          <p:nvPr/>
        </p:nvSpPr>
        <p:spPr>
          <a:xfrm>
            <a:off x="654518" y="1209037"/>
            <a:ext cx="9933271" cy="646331"/>
          </a:xfrm>
          <a:prstGeom prst="rect">
            <a:avLst/>
          </a:prstGeom>
          <a:noFill/>
        </p:spPr>
        <p:txBody>
          <a:bodyPr wrap="square" rtlCol="0">
            <a:spAutoFit/>
          </a:bodyPr>
          <a:lstStyle/>
          <a:p>
            <a:r>
              <a:rPr lang="en-US" b="1" dirty="0"/>
              <a:t>For interventions to support ‘coastal and ocean ecosystem management and protection measures’, more specificity can be provided, linked to targets:</a:t>
            </a:r>
          </a:p>
        </p:txBody>
      </p:sp>
      <p:graphicFrame>
        <p:nvGraphicFramePr>
          <p:cNvPr id="5" name="Table 4"/>
          <p:cNvGraphicFramePr>
            <a:graphicFrameLocks noGrp="1"/>
          </p:cNvGraphicFramePr>
          <p:nvPr>
            <p:extLst>
              <p:ext uri="{D42A27DB-BD31-4B8C-83A1-F6EECF244321}">
                <p14:modId xmlns:p14="http://schemas.microsoft.com/office/powerpoint/2010/main" val="1280382639"/>
              </p:ext>
            </p:extLst>
          </p:nvPr>
        </p:nvGraphicFramePr>
        <p:xfrm>
          <a:off x="750770" y="2098388"/>
          <a:ext cx="10404909" cy="3845560"/>
        </p:xfrm>
        <a:graphic>
          <a:graphicData uri="http://schemas.openxmlformats.org/drawingml/2006/table">
            <a:tbl>
              <a:tblPr firstRow="1" bandRow="1">
                <a:tableStyleId>{5C22544A-7EE6-4342-B048-85BDC9FD1C3A}</a:tableStyleId>
              </a:tblPr>
              <a:tblGrid>
                <a:gridCol w="5640405">
                  <a:extLst>
                    <a:ext uri="{9D8B030D-6E8A-4147-A177-3AD203B41FA5}">
                      <a16:colId xmlns:a16="http://schemas.microsoft.com/office/drawing/2014/main" val="254548373"/>
                    </a:ext>
                  </a:extLst>
                </a:gridCol>
                <a:gridCol w="1838425">
                  <a:extLst>
                    <a:ext uri="{9D8B030D-6E8A-4147-A177-3AD203B41FA5}">
                      <a16:colId xmlns:a16="http://schemas.microsoft.com/office/drawing/2014/main" val="1785503880"/>
                    </a:ext>
                  </a:extLst>
                </a:gridCol>
                <a:gridCol w="2926079">
                  <a:extLst>
                    <a:ext uri="{9D8B030D-6E8A-4147-A177-3AD203B41FA5}">
                      <a16:colId xmlns:a16="http://schemas.microsoft.com/office/drawing/2014/main" val="3085231626"/>
                    </a:ext>
                  </a:extLst>
                </a:gridCol>
              </a:tblGrid>
              <a:tr h="370840">
                <a:tc>
                  <a:txBody>
                    <a:bodyPr/>
                    <a:lstStyle/>
                    <a:p>
                      <a:r>
                        <a:rPr lang="en-US" b="1" dirty="0"/>
                        <a:t>Sub-Category</a:t>
                      </a:r>
                      <a:r>
                        <a:rPr lang="en-US" b="1" baseline="0" dirty="0"/>
                        <a:t> of ecosystem management &amp; protection measures</a:t>
                      </a:r>
                      <a:endParaRPr lang="en-US" b="1" dirty="0"/>
                    </a:p>
                  </a:txBody>
                  <a:tcPr/>
                </a:tc>
                <a:tc>
                  <a:txBody>
                    <a:bodyPr/>
                    <a:lstStyle/>
                    <a:p>
                      <a:r>
                        <a:rPr lang="en-US" b="1" dirty="0"/>
                        <a:t>SDG 14 target supported</a:t>
                      </a:r>
                    </a:p>
                  </a:txBody>
                  <a:tcPr/>
                </a:tc>
                <a:tc>
                  <a:txBody>
                    <a:bodyPr/>
                    <a:lstStyle/>
                    <a:p>
                      <a:r>
                        <a:rPr lang="en-US" b="1" dirty="0"/>
                        <a:t>Other targets</a:t>
                      </a:r>
                      <a:r>
                        <a:rPr lang="en-US" b="1" baseline="0" dirty="0"/>
                        <a:t> supported (SDGs, ROCA)</a:t>
                      </a:r>
                      <a:endParaRPr lang="en-US" b="1" dirty="0"/>
                    </a:p>
                  </a:txBody>
                  <a:tcPr/>
                </a:tc>
                <a:extLst>
                  <a:ext uri="{0D108BD9-81ED-4DB2-BD59-A6C34878D82A}">
                    <a16:rowId xmlns:a16="http://schemas.microsoft.com/office/drawing/2014/main" val="2338921822"/>
                  </a:ext>
                </a:extLst>
              </a:tr>
              <a:tr h="370840">
                <a:tc>
                  <a:txBody>
                    <a:bodyPr/>
                    <a:lstStyle/>
                    <a:p>
                      <a:r>
                        <a:rPr lang="en-US" b="1" dirty="0"/>
                        <a:t>Coastal and ocean protected area measures</a:t>
                      </a:r>
                    </a:p>
                  </a:txBody>
                  <a:tcPr/>
                </a:tc>
                <a:tc>
                  <a:txBody>
                    <a:bodyPr/>
                    <a:lstStyle/>
                    <a:p>
                      <a:r>
                        <a:rPr lang="en-US" b="1" dirty="0"/>
                        <a:t>14.5</a:t>
                      </a:r>
                    </a:p>
                  </a:txBody>
                  <a:tcPr/>
                </a:tc>
                <a:tc>
                  <a:txBody>
                    <a:bodyPr/>
                    <a:lstStyle/>
                    <a:p>
                      <a:endParaRPr lang="en-US" b="1"/>
                    </a:p>
                  </a:txBody>
                  <a:tcPr/>
                </a:tc>
                <a:extLst>
                  <a:ext uri="{0D108BD9-81ED-4DB2-BD59-A6C34878D82A}">
                    <a16:rowId xmlns:a16="http://schemas.microsoft.com/office/drawing/2014/main" val="991162260"/>
                  </a:ext>
                </a:extLst>
              </a:tr>
              <a:tr h="370840">
                <a:tc>
                  <a:txBody>
                    <a:bodyPr/>
                    <a:lstStyle/>
                    <a:p>
                      <a:r>
                        <a:rPr lang="en-US" b="1" dirty="0"/>
                        <a:t>Measures explicitly targeted to help ocean ecosystems adapt to climate-related impacts, including:</a:t>
                      </a:r>
                    </a:p>
                    <a:p>
                      <a:r>
                        <a:rPr lang="en-US" sz="1400" b="1" dirty="0"/>
                        <a:t>Ocean temperature increases</a:t>
                      </a:r>
                    </a:p>
                    <a:p>
                      <a:r>
                        <a:rPr lang="en-US" sz="1400" b="1" dirty="0"/>
                        <a:t>Sea level rise and storm</a:t>
                      </a:r>
                      <a:r>
                        <a:rPr lang="en-US" sz="1400" b="1" baseline="0" dirty="0"/>
                        <a:t> surge</a:t>
                      </a:r>
                    </a:p>
                    <a:p>
                      <a:r>
                        <a:rPr lang="en-US" sz="1400" b="1" baseline="0" dirty="0"/>
                        <a:t>Acidification </a:t>
                      </a:r>
                      <a:endParaRPr lang="en-US" sz="1400" b="1"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t>14.3</a:t>
                      </a:r>
                      <a:r>
                        <a:rPr lang="en-US" sz="1400" b="1" baseline="0" dirty="0"/>
                        <a:t> </a:t>
                      </a:r>
                      <a:endParaRPr lang="en-US" sz="1400" b="1" dirty="0"/>
                    </a:p>
                  </a:txBody>
                  <a:tcPr/>
                </a:tc>
                <a:tc>
                  <a:txBody>
                    <a:bodyPr/>
                    <a:lstStyle/>
                    <a:p>
                      <a:r>
                        <a:rPr lang="en-US" b="1" dirty="0"/>
                        <a:t>13.1; ROCA actions</a:t>
                      </a:r>
                    </a:p>
                  </a:txBody>
                  <a:tcPr/>
                </a:tc>
                <a:extLst>
                  <a:ext uri="{0D108BD9-81ED-4DB2-BD59-A6C34878D82A}">
                    <a16:rowId xmlns:a16="http://schemas.microsoft.com/office/drawing/2014/main" val="1815872482"/>
                  </a:ext>
                </a:extLst>
              </a:tr>
              <a:tr h="370840">
                <a:tc>
                  <a:txBody>
                    <a:bodyPr/>
                    <a:lstStyle/>
                    <a:p>
                      <a:r>
                        <a:rPr lang="en-US" b="1" dirty="0"/>
                        <a:t>Measures explicitly aiming to enhance coastal sinks of greenhouse</a:t>
                      </a:r>
                      <a:r>
                        <a:rPr lang="en-US" b="1" baseline="0" dirty="0"/>
                        <a:t> gases</a:t>
                      </a:r>
                      <a:endParaRPr lang="en-US" b="1" dirty="0"/>
                    </a:p>
                  </a:txBody>
                  <a:tcPr/>
                </a:tc>
                <a:tc>
                  <a:txBody>
                    <a:bodyPr/>
                    <a:lstStyle/>
                    <a:p>
                      <a:endParaRPr lang="en-US"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ROCA actions</a:t>
                      </a:r>
                    </a:p>
                    <a:p>
                      <a:endParaRPr lang="en-US" b="1" dirty="0"/>
                    </a:p>
                  </a:txBody>
                  <a:tcPr/>
                </a:tc>
                <a:extLst>
                  <a:ext uri="{0D108BD9-81ED-4DB2-BD59-A6C34878D82A}">
                    <a16:rowId xmlns:a16="http://schemas.microsoft.com/office/drawing/2014/main" val="1678028166"/>
                  </a:ext>
                </a:extLst>
              </a:tr>
              <a:tr h="370840">
                <a:tc>
                  <a:txBody>
                    <a:bodyPr/>
                    <a:lstStyle/>
                    <a:p>
                      <a:r>
                        <a:rPr lang="en-US" b="1" dirty="0"/>
                        <a:t>All other coastal and ocean</a:t>
                      </a:r>
                      <a:r>
                        <a:rPr lang="en-US" b="1" baseline="0" dirty="0"/>
                        <a:t> ecosystem management and protection measures</a:t>
                      </a:r>
                      <a:endParaRPr lang="en-US" b="1" dirty="0"/>
                    </a:p>
                  </a:txBody>
                  <a:tcPr/>
                </a:tc>
                <a:tc>
                  <a:txBody>
                    <a:bodyPr/>
                    <a:lstStyle/>
                    <a:p>
                      <a:r>
                        <a:rPr lang="en-US" b="1" dirty="0"/>
                        <a:t>14.2</a:t>
                      </a:r>
                    </a:p>
                  </a:txBody>
                  <a:tcPr/>
                </a:tc>
                <a:tc>
                  <a:txBody>
                    <a:bodyPr/>
                    <a:lstStyle/>
                    <a:p>
                      <a:endParaRPr lang="en-US" b="1" dirty="0"/>
                    </a:p>
                  </a:txBody>
                  <a:tcPr/>
                </a:tc>
                <a:extLst>
                  <a:ext uri="{0D108BD9-81ED-4DB2-BD59-A6C34878D82A}">
                    <a16:rowId xmlns:a16="http://schemas.microsoft.com/office/drawing/2014/main" val="1175327777"/>
                  </a:ext>
                </a:extLst>
              </a:tr>
            </a:tbl>
          </a:graphicData>
        </a:graphic>
      </p:graphicFrame>
    </p:spTree>
    <p:extLst>
      <p:ext uri="{BB962C8B-B14F-4D97-AF65-F5344CB8AC3E}">
        <p14:creationId xmlns:p14="http://schemas.microsoft.com/office/powerpoint/2010/main" val="3938651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Initial Results–Green Climate Fund (GCF)</a:t>
            </a:r>
            <a:endParaRPr lang="en-GB" dirty="0"/>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446314" y="1224113"/>
            <a:ext cx="6394752" cy="5347168"/>
          </a:xfrm>
        </p:spPr>
        <p:txBody>
          <a:bodyPr/>
          <a:lstStyle/>
          <a:p>
            <a:pPr marL="0" indent="0">
              <a:buNone/>
            </a:pPr>
            <a:r>
              <a:rPr lang="en-GB" sz="2000" b="1" dirty="0">
                <a:solidFill>
                  <a:schemeClr val="accent6">
                    <a:lumMod val="75000"/>
                  </a:schemeClr>
                </a:solidFill>
              </a:rPr>
              <a:t>Search strings of terms linked to analytical framework found:</a:t>
            </a:r>
          </a:p>
          <a:p>
            <a:r>
              <a:rPr lang="en-GB" sz="2000" b="1" dirty="0">
                <a:solidFill>
                  <a:schemeClr val="accent6">
                    <a:lumMod val="75000"/>
                  </a:schemeClr>
                </a:solidFill>
              </a:rPr>
              <a:t>From 2015–2018: a total of 24 projects (out of 96 GCF projects in total) (25 %) supporting ocean conservation and climate action in some form, for a total of US$741.2 million</a:t>
            </a:r>
          </a:p>
          <a:p>
            <a:r>
              <a:rPr lang="en-GB" sz="2000" b="1" dirty="0">
                <a:solidFill>
                  <a:schemeClr val="accent6">
                    <a:lumMod val="75000"/>
                  </a:schemeClr>
                </a:solidFill>
              </a:rPr>
              <a:t>87% aimed to help coastal populations adapt to climate-related impacts: total of US$636.3 million</a:t>
            </a:r>
          </a:p>
          <a:p>
            <a:r>
              <a:rPr lang="en-GB" sz="2000" b="1" dirty="0">
                <a:solidFill>
                  <a:schemeClr val="accent6">
                    <a:lumMod val="75000"/>
                  </a:schemeClr>
                </a:solidFill>
              </a:rPr>
              <a:t>Average total project cost (GCF + co-financing): US$ 76.8 million</a:t>
            </a:r>
          </a:p>
          <a:p>
            <a:r>
              <a:rPr lang="en-GB" sz="2000" b="1" dirty="0">
                <a:solidFill>
                  <a:schemeClr val="accent6">
                    <a:lumMod val="75000"/>
                  </a:schemeClr>
                </a:solidFill>
              </a:rPr>
              <a:t>Average GCF financing per project: US$ 30.9 million</a:t>
            </a:r>
          </a:p>
          <a:p>
            <a:r>
              <a:rPr lang="en-GB" sz="2000" b="1" dirty="0">
                <a:solidFill>
                  <a:schemeClr val="accent6">
                    <a:lumMod val="75000"/>
                  </a:schemeClr>
                </a:solidFill>
              </a:rPr>
              <a:t>Average estimated project duration: 5.6 years</a:t>
            </a:r>
          </a:p>
          <a:p>
            <a:endParaRPr lang="en-GB" b="1" dirty="0">
              <a:solidFill>
                <a:schemeClr val="accent6">
                  <a:lumMod val="75000"/>
                </a:schemeClr>
              </a:solidFill>
            </a:endParaRPr>
          </a:p>
          <a:p>
            <a:endParaRPr lang="en-GB" b="1" dirty="0">
              <a:solidFill>
                <a:schemeClr val="accent6">
                  <a:lumMod val="75000"/>
                </a:scheme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0013" y="1720058"/>
            <a:ext cx="4503253" cy="3576592"/>
          </a:xfrm>
          <a:prstGeom prst="rect">
            <a:avLst/>
          </a:prstGeom>
        </p:spPr>
      </p:pic>
    </p:spTree>
    <p:extLst>
      <p:ext uri="{BB962C8B-B14F-4D97-AF65-F5344CB8AC3E}">
        <p14:creationId xmlns:p14="http://schemas.microsoft.com/office/powerpoint/2010/main" val="3032551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Initial Results–Green Climate Fund Projects</a:t>
            </a:r>
            <a:endParaRPr lang="en-GB" dirty="0"/>
          </a:p>
        </p:txBody>
      </p:sp>
      <p:sp>
        <p:nvSpPr>
          <p:cNvPr id="3" name="TextBox 2"/>
          <p:cNvSpPr txBox="1"/>
          <p:nvPr/>
        </p:nvSpPr>
        <p:spPr>
          <a:xfrm>
            <a:off x="592665" y="1273627"/>
            <a:ext cx="10422467" cy="369332"/>
          </a:xfrm>
          <a:prstGeom prst="rect">
            <a:avLst/>
          </a:prstGeom>
          <a:noFill/>
        </p:spPr>
        <p:txBody>
          <a:bodyPr wrap="square" rtlCol="0">
            <a:spAutoFit/>
          </a:bodyPr>
          <a:lstStyle/>
          <a:p>
            <a:r>
              <a:rPr lang="en-US" b="1" dirty="0">
                <a:solidFill>
                  <a:schemeClr val="accent6">
                    <a:lumMod val="75000"/>
                  </a:schemeClr>
                </a:solidFill>
              </a:rPr>
              <a:t>Distribution of projects and funding by type of intervention and relevant targets</a:t>
            </a:r>
            <a:r>
              <a:rPr lang="en-US" b="1">
                <a:solidFill>
                  <a:schemeClr val="accent6">
                    <a:lumMod val="75000"/>
                  </a:schemeClr>
                </a:solidFill>
              </a:rPr>
              <a:t>: 2015-2018</a:t>
            </a:r>
            <a:endParaRPr lang="en-US" b="1" dirty="0">
              <a:solidFill>
                <a:schemeClr val="accent6">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66827118"/>
              </p:ext>
            </p:extLst>
          </p:nvPr>
        </p:nvGraphicFramePr>
        <p:xfrm>
          <a:off x="446314" y="1715479"/>
          <a:ext cx="11174186" cy="4927600"/>
        </p:xfrm>
        <a:graphic>
          <a:graphicData uri="http://schemas.openxmlformats.org/drawingml/2006/table">
            <a:tbl>
              <a:tblPr firstRow="1" bandRow="1">
                <a:tableStyleId>{5C22544A-7EE6-4342-B048-85BDC9FD1C3A}</a:tableStyleId>
              </a:tblPr>
              <a:tblGrid>
                <a:gridCol w="4667553">
                  <a:extLst>
                    <a:ext uri="{9D8B030D-6E8A-4147-A177-3AD203B41FA5}">
                      <a16:colId xmlns:a16="http://schemas.microsoft.com/office/drawing/2014/main" val="55554007"/>
                    </a:ext>
                  </a:extLst>
                </a:gridCol>
                <a:gridCol w="2294466">
                  <a:extLst>
                    <a:ext uri="{9D8B030D-6E8A-4147-A177-3AD203B41FA5}">
                      <a16:colId xmlns:a16="http://schemas.microsoft.com/office/drawing/2014/main" val="772699384"/>
                    </a:ext>
                  </a:extLst>
                </a:gridCol>
                <a:gridCol w="2328334">
                  <a:extLst>
                    <a:ext uri="{9D8B030D-6E8A-4147-A177-3AD203B41FA5}">
                      <a16:colId xmlns:a16="http://schemas.microsoft.com/office/drawing/2014/main" val="2766357631"/>
                    </a:ext>
                  </a:extLst>
                </a:gridCol>
                <a:gridCol w="1883833">
                  <a:extLst>
                    <a:ext uri="{9D8B030D-6E8A-4147-A177-3AD203B41FA5}">
                      <a16:colId xmlns:a16="http://schemas.microsoft.com/office/drawing/2014/main" val="672362321"/>
                    </a:ext>
                  </a:extLst>
                </a:gridCol>
              </a:tblGrid>
              <a:tr h="370840">
                <a:tc>
                  <a:txBody>
                    <a:bodyPr/>
                    <a:lstStyle/>
                    <a:p>
                      <a:r>
                        <a:rPr lang="en-US" sz="1400" b="1" dirty="0"/>
                        <a:t>Type of Intervention*</a:t>
                      </a:r>
                    </a:p>
                  </a:txBody>
                  <a:tcPr/>
                </a:tc>
                <a:tc>
                  <a:txBody>
                    <a:bodyPr/>
                    <a:lstStyle/>
                    <a:p>
                      <a:r>
                        <a:rPr lang="en-US" sz="1400" b="1" dirty="0"/>
                        <a:t>#</a:t>
                      </a:r>
                      <a:r>
                        <a:rPr lang="en-US" sz="1400" b="1" baseline="0" dirty="0"/>
                        <a:t> of Projects Supporting the Type of Intervention</a:t>
                      </a:r>
                      <a:endParaRPr lang="en-US" sz="1400" b="1" dirty="0"/>
                    </a:p>
                  </a:txBody>
                  <a:tcPr/>
                </a:tc>
                <a:tc>
                  <a:txBody>
                    <a:bodyPr/>
                    <a:lstStyle/>
                    <a:p>
                      <a:r>
                        <a:rPr lang="en-US" sz="1400" b="1" dirty="0"/>
                        <a:t>Total Financing (US$ m)</a:t>
                      </a:r>
                    </a:p>
                  </a:txBody>
                  <a:tcPr/>
                </a:tc>
                <a:tc>
                  <a:txBody>
                    <a:bodyPr/>
                    <a:lstStyle/>
                    <a:p>
                      <a:r>
                        <a:rPr lang="en-US" sz="1400" b="1" dirty="0"/>
                        <a:t>Relevant Targets</a:t>
                      </a:r>
                    </a:p>
                  </a:txBody>
                  <a:tcPr/>
                </a:tc>
                <a:extLst>
                  <a:ext uri="{0D108BD9-81ED-4DB2-BD59-A6C34878D82A}">
                    <a16:rowId xmlns:a16="http://schemas.microsoft.com/office/drawing/2014/main" val="2418791466"/>
                  </a:ext>
                </a:extLst>
              </a:tr>
              <a:tr h="370840">
                <a:tc>
                  <a:txBody>
                    <a:bodyPr/>
                    <a:lstStyle/>
                    <a:p>
                      <a:r>
                        <a:rPr lang="en-US" sz="1400" b="1" dirty="0"/>
                        <a:t>Ocean pollution reduction measures</a:t>
                      </a:r>
                    </a:p>
                  </a:txBody>
                  <a:tcPr/>
                </a:tc>
                <a:tc>
                  <a:txBody>
                    <a:bodyPr/>
                    <a:lstStyle/>
                    <a:p>
                      <a:r>
                        <a:rPr lang="en-US" sz="1200" b="1" dirty="0"/>
                        <a:t>0</a:t>
                      </a:r>
                    </a:p>
                  </a:txBody>
                  <a:tcPr/>
                </a:tc>
                <a:tc>
                  <a:txBody>
                    <a:bodyPr/>
                    <a:lstStyle/>
                    <a:p>
                      <a:r>
                        <a:rPr lang="en-US" sz="1200" b="1" dirty="0"/>
                        <a:t>0</a:t>
                      </a:r>
                    </a:p>
                  </a:txBody>
                  <a:tcPr/>
                </a:tc>
                <a:tc>
                  <a:txBody>
                    <a:bodyPr/>
                    <a:lstStyle/>
                    <a:p>
                      <a:r>
                        <a:rPr lang="en-US" sz="1200" b="1" dirty="0"/>
                        <a:t>SDG</a:t>
                      </a:r>
                      <a:r>
                        <a:rPr lang="en-US" sz="1200" b="1" baseline="0" dirty="0"/>
                        <a:t> 14.1</a:t>
                      </a:r>
                      <a:endParaRPr lang="en-US" sz="1200" b="1" dirty="0"/>
                    </a:p>
                  </a:txBody>
                  <a:tcPr/>
                </a:tc>
                <a:extLst>
                  <a:ext uri="{0D108BD9-81ED-4DB2-BD59-A6C34878D82A}">
                    <a16:rowId xmlns:a16="http://schemas.microsoft.com/office/drawing/2014/main" val="4129574842"/>
                  </a:ext>
                </a:extLst>
              </a:tr>
              <a:tr h="370840">
                <a:tc>
                  <a:txBody>
                    <a:bodyPr/>
                    <a:lstStyle/>
                    <a:p>
                      <a:r>
                        <a:rPr lang="en-US" sz="1400" b="1" dirty="0"/>
                        <a:t>Coastal</a:t>
                      </a:r>
                      <a:r>
                        <a:rPr lang="en-US" sz="1400" b="1" baseline="0" dirty="0"/>
                        <a:t> and ocean ecosystem management and protection measures</a:t>
                      </a:r>
                    </a:p>
                    <a:p>
                      <a:pPr marL="342900" indent="-342900">
                        <a:buFont typeface="+mj-lt"/>
                        <a:buAutoNum type="alphaLcParenR"/>
                      </a:pPr>
                      <a:r>
                        <a:rPr lang="en-US" sz="1400" b="1" baseline="0" dirty="0"/>
                        <a:t>Coastal and ocean protected area measures</a:t>
                      </a:r>
                    </a:p>
                    <a:p>
                      <a:pPr marL="342900" indent="-342900">
                        <a:buFont typeface="+mj-lt"/>
                        <a:buAutoNum type="alphaLcParenR"/>
                      </a:pPr>
                      <a:r>
                        <a:rPr lang="en-US" sz="1400" b="1" baseline="0" dirty="0"/>
                        <a:t>Measures to help ocean ecosystems adapt</a:t>
                      </a:r>
                    </a:p>
                    <a:p>
                      <a:pPr marL="342900" indent="-342900">
                        <a:buFont typeface="+mj-lt"/>
                        <a:buAutoNum type="alphaLcParenR"/>
                      </a:pPr>
                      <a:r>
                        <a:rPr lang="en-US" sz="1400" b="1" baseline="0" dirty="0"/>
                        <a:t>Measures to enhance coastal GHG sinks</a:t>
                      </a:r>
                    </a:p>
                    <a:p>
                      <a:pPr marL="342900" indent="-342900">
                        <a:buFont typeface="+mj-lt"/>
                        <a:buAutoNum type="alphaLcParenR"/>
                      </a:pPr>
                      <a:r>
                        <a:rPr lang="en-US" sz="1400" b="1" baseline="0" dirty="0"/>
                        <a:t>All other ecosystem management</a:t>
                      </a:r>
                      <a:endParaRPr lang="en-US" sz="1400" b="1" dirty="0"/>
                    </a:p>
                  </a:txBody>
                  <a:tcPr/>
                </a:tc>
                <a:tc>
                  <a:txBody>
                    <a:bodyPr/>
                    <a:lstStyle/>
                    <a:p>
                      <a:pPr marL="0" indent="0">
                        <a:buFont typeface="Arial" panose="020B0604020202020204" pitchFamily="34" charset="0"/>
                        <a:buNone/>
                      </a:pPr>
                      <a:endParaRPr lang="en-US" sz="1200" b="1" dirty="0"/>
                    </a:p>
                    <a:p>
                      <a:pPr marL="0" indent="0">
                        <a:buFont typeface="Arial" panose="020B0604020202020204" pitchFamily="34" charset="0"/>
                        <a:buNone/>
                      </a:pPr>
                      <a:endParaRPr lang="en-US" sz="1200" b="1" dirty="0"/>
                    </a:p>
                    <a:p>
                      <a:pPr marL="342900" indent="-342900">
                        <a:buFont typeface="+mj-lt"/>
                        <a:buAutoNum type="alphaLcParenR"/>
                      </a:pPr>
                      <a:r>
                        <a:rPr lang="en-US" sz="1200" b="1" dirty="0"/>
                        <a:t>0</a:t>
                      </a:r>
                    </a:p>
                    <a:p>
                      <a:pPr marL="342900" indent="-342900">
                        <a:buFont typeface="+mj-lt"/>
                        <a:buAutoNum type="alphaLcParenR"/>
                      </a:pPr>
                      <a:r>
                        <a:rPr lang="en-US" sz="1200" b="1" dirty="0"/>
                        <a:t>6</a:t>
                      </a:r>
                    </a:p>
                    <a:p>
                      <a:pPr marL="342900" indent="-342900">
                        <a:buFont typeface="+mj-lt"/>
                        <a:buAutoNum type="alphaLcParenR"/>
                      </a:pPr>
                      <a:r>
                        <a:rPr lang="en-US" sz="1200" b="1" dirty="0"/>
                        <a:t>0</a:t>
                      </a:r>
                    </a:p>
                    <a:p>
                      <a:pPr marL="342900" indent="-342900">
                        <a:buFont typeface="+mj-lt"/>
                        <a:buAutoNum type="alphaLcParenR"/>
                      </a:pPr>
                      <a:r>
                        <a:rPr lang="en-US" sz="1200" b="1" dirty="0"/>
                        <a:t>0</a:t>
                      </a:r>
                    </a:p>
                  </a:txBody>
                  <a:tcPr/>
                </a:tc>
                <a:tc>
                  <a:txBody>
                    <a:bodyPr/>
                    <a:lstStyle/>
                    <a:p>
                      <a:endParaRPr lang="en-US" sz="1200" b="1" dirty="0"/>
                    </a:p>
                    <a:p>
                      <a:endParaRPr lang="en-US" sz="1200" b="1" dirty="0"/>
                    </a:p>
                    <a:p>
                      <a:pPr marL="342900" indent="-342900">
                        <a:buFont typeface="+mj-lt"/>
                        <a:buAutoNum type="alphaLcParenR"/>
                      </a:pPr>
                      <a:r>
                        <a:rPr lang="en-US" sz="1200" b="1" dirty="0"/>
                        <a:t>0</a:t>
                      </a:r>
                    </a:p>
                    <a:p>
                      <a:pPr marL="342900" indent="-342900">
                        <a:buFont typeface="+mj-lt"/>
                        <a:buAutoNum type="alphaLcParenR"/>
                      </a:pPr>
                      <a:r>
                        <a:rPr lang="en-US" sz="1200" b="1" dirty="0"/>
                        <a:t>91.4</a:t>
                      </a:r>
                    </a:p>
                    <a:p>
                      <a:pPr marL="342900" indent="-342900">
                        <a:buFont typeface="+mj-lt"/>
                        <a:buAutoNum type="alphaLcParenR"/>
                      </a:pPr>
                      <a:r>
                        <a:rPr lang="en-US" sz="1200" b="1" dirty="0"/>
                        <a:t>0</a:t>
                      </a:r>
                    </a:p>
                    <a:p>
                      <a:pPr marL="342900" indent="-342900">
                        <a:buFont typeface="+mj-lt"/>
                        <a:buAutoNum type="alphaLcParenR"/>
                      </a:pPr>
                      <a:r>
                        <a:rPr lang="en-US" sz="1200" b="1" dirty="0"/>
                        <a:t>0</a:t>
                      </a:r>
                    </a:p>
                  </a:txBody>
                  <a:tcPr/>
                </a:tc>
                <a:tc>
                  <a:txBody>
                    <a:bodyPr/>
                    <a:lstStyle/>
                    <a:p>
                      <a:pPr marL="0" indent="0">
                        <a:buFont typeface="+mj-lt"/>
                        <a:buNone/>
                      </a:pPr>
                      <a:endParaRPr lang="en-US" sz="1200" b="1" dirty="0"/>
                    </a:p>
                    <a:p>
                      <a:pPr marL="0" indent="0">
                        <a:buFont typeface="+mj-lt"/>
                        <a:buNone/>
                      </a:pPr>
                      <a:endParaRPr lang="en-US" sz="1200" b="1" dirty="0"/>
                    </a:p>
                    <a:p>
                      <a:pPr marL="342900" indent="-342900">
                        <a:buFont typeface="+mj-lt"/>
                        <a:buAutoNum type="alphaLcParenR"/>
                      </a:pPr>
                      <a:r>
                        <a:rPr lang="en-US" sz="1200" b="1" dirty="0"/>
                        <a:t>SDG 14.5</a:t>
                      </a:r>
                    </a:p>
                    <a:p>
                      <a:pPr marL="342900" indent="-342900">
                        <a:buFont typeface="+mj-lt"/>
                        <a:buAutoNum type="alphaLcParenR"/>
                      </a:pPr>
                      <a:r>
                        <a:rPr lang="en-US" sz="1200" b="1" dirty="0"/>
                        <a:t>SDG 14.3; 13.1</a:t>
                      </a:r>
                    </a:p>
                    <a:p>
                      <a:pPr marL="342900" indent="-342900">
                        <a:buFont typeface="+mj-lt"/>
                        <a:buAutoNum type="alphaLcParenR"/>
                      </a:pPr>
                      <a:r>
                        <a:rPr lang="en-US" sz="1200" b="1" dirty="0"/>
                        <a:t>SDG 14.2</a:t>
                      </a:r>
                    </a:p>
                    <a:p>
                      <a:pPr marL="342900" indent="-342900">
                        <a:buFont typeface="+mj-lt"/>
                        <a:buAutoNum type="alphaLcParenR"/>
                      </a:pPr>
                      <a:r>
                        <a:rPr lang="en-US" sz="1200" b="1" dirty="0"/>
                        <a:t>SDG 14.2</a:t>
                      </a:r>
                    </a:p>
                  </a:txBody>
                  <a:tcPr/>
                </a:tc>
                <a:extLst>
                  <a:ext uri="{0D108BD9-81ED-4DB2-BD59-A6C34878D82A}">
                    <a16:rowId xmlns:a16="http://schemas.microsoft.com/office/drawing/2014/main" val="1868896499"/>
                  </a:ext>
                </a:extLst>
              </a:tr>
              <a:tr h="370840">
                <a:tc>
                  <a:txBody>
                    <a:bodyPr/>
                    <a:lstStyle/>
                    <a:p>
                      <a:r>
                        <a:rPr lang="en-US" sz="1400" b="1" dirty="0"/>
                        <a:t>Ocean</a:t>
                      </a:r>
                      <a:r>
                        <a:rPr lang="en-US" sz="1400" b="1" baseline="0" dirty="0"/>
                        <a:t> fisheries management measures</a:t>
                      </a:r>
                      <a:endParaRPr lang="en-US" sz="1400" b="1" dirty="0"/>
                    </a:p>
                  </a:txBody>
                  <a:tcPr/>
                </a:tc>
                <a:tc>
                  <a:txBody>
                    <a:bodyPr/>
                    <a:lstStyle/>
                    <a:p>
                      <a:r>
                        <a:rPr lang="en-US" sz="1200" b="1" dirty="0"/>
                        <a:t>1</a:t>
                      </a:r>
                    </a:p>
                  </a:txBody>
                  <a:tcPr/>
                </a:tc>
                <a:tc>
                  <a:txBody>
                    <a:bodyPr/>
                    <a:lstStyle/>
                    <a:p>
                      <a:r>
                        <a:rPr lang="en-US" sz="1200" b="1" dirty="0"/>
                        <a:t>6.0</a:t>
                      </a:r>
                    </a:p>
                  </a:txBody>
                  <a:tcPr/>
                </a:tc>
                <a:tc>
                  <a:txBody>
                    <a:bodyPr/>
                    <a:lstStyle/>
                    <a:p>
                      <a:r>
                        <a:rPr lang="en-US" sz="1200" b="1" dirty="0"/>
                        <a:t>SDG 14.4; 14.7</a:t>
                      </a:r>
                    </a:p>
                  </a:txBody>
                  <a:tcPr/>
                </a:tc>
                <a:extLst>
                  <a:ext uri="{0D108BD9-81ED-4DB2-BD59-A6C34878D82A}">
                    <a16:rowId xmlns:a16="http://schemas.microsoft.com/office/drawing/2014/main" val="748455999"/>
                  </a:ext>
                </a:extLst>
              </a:tr>
              <a:tr h="370840">
                <a:tc>
                  <a:txBody>
                    <a:bodyPr/>
                    <a:lstStyle/>
                    <a:p>
                      <a:r>
                        <a:rPr lang="en-US" sz="1400" b="1" dirty="0"/>
                        <a:t>Measures to help coastal populations adapt to climate-related impacts</a:t>
                      </a:r>
                    </a:p>
                  </a:txBody>
                  <a:tcPr/>
                </a:tc>
                <a:tc>
                  <a:txBody>
                    <a:bodyPr/>
                    <a:lstStyle/>
                    <a:p>
                      <a:r>
                        <a:rPr lang="en-US" sz="1200" b="1" dirty="0"/>
                        <a:t>24</a:t>
                      </a:r>
                    </a:p>
                  </a:txBody>
                  <a:tcPr/>
                </a:tc>
                <a:tc>
                  <a:txBody>
                    <a:bodyPr/>
                    <a:lstStyle/>
                    <a:p>
                      <a:r>
                        <a:rPr lang="en-US" sz="1200" b="1" dirty="0"/>
                        <a:t>636.3</a:t>
                      </a:r>
                    </a:p>
                  </a:txBody>
                  <a:tcPr/>
                </a:tc>
                <a:tc>
                  <a:txBody>
                    <a:bodyPr/>
                    <a:lstStyle/>
                    <a:p>
                      <a:r>
                        <a:rPr lang="en-US" sz="1200" b="1" dirty="0"/>
                        <a:t>SDG 13.1</a:t>
                      </a:r>
                    </a:p>
                  </a:txBody>
                  <a:tcPr/>
                </a:tc>
                <a:extLst>
                  <a:ext uri="{0D108BD9-81ED-4DB2-BD59-A6C34878D82A}">
                    <a16:rowId xmlns:a16="http://schemas.microsoft.com/office/drawing/2014/main" val="3933754092"/>
                  </a:ext>
                </a:extLst>
              </a:tr>
              <a:tr h="370840">
                <a:tc>
                  <a:txBody>
                    <a:bodyPr/>
                    <a:lstStyle/>
                    <a:p>
                      <a:r>
                        <a:rPr lang="en-US" sz="1400" b="1" dirty="0"/>
                        <a:t>Coastal and SIDS population</a:t>
                      </a:r>
                      <a:r>
                        <a:rPr lang="en-US" sz="1400" b="1" baseline="0" dirty="0"/>
                        <a:t> displacement</a:t>
                      </a:r>
                      <a:endParaRPr lang="en-US" sz="1400" b="1" dirty="0"/>
                    </a:p>
                  </a:txBody>
                  <a:tcPr/>
                </a:tc>
                <a:tc>
                  <a:txBody>
                    <a:bodyPr/>
                    <a:lstStyle/>
                    <a:p>
                      <a:r>
                        <a:rPr lang="en-US" sz="1200" b="1" dirty="0"/>
                        <a:t>0</a:t>
                      </a:r>
                    </a:p>
                  </a:txBody>
                  <a:tcPr/>
                </a:tc>
                <a:tc>
                  <a:txBody>
                    <a:bodyPr/>
                    <a:lstStyle/>
                    <a:p>
                      <a:r>
                        <a:rPr lang="en-US" sz="1200" b="1" dirty="0"/>
                        <a:t>0</a:t>
                      </a:r>
                    </a:p>
                  </a:txBody>
                  <a:tcPr/>
                </a:tc>
                <a:tc>
                  <a:txBody>
                    <a:bodyPr/>
                    <a:lstStyle/>
                    <a:p>
                      <a:endParaRPr lang="en-US" sz="1200" b="1" dirty="0"/>
                    </a:p>
                  </a:txBody>
                  <a:tcPr/>
                </a:tc>
                <a:extLst>
                  <a:ext uri="{0D108BD9-81ED-4DB2-BD59-A6C34878D82A}">
                    <a16:rowId xmlns:a16="http://schemas.microsoft.com/office/drawing/2014/main" val="10005"/>
                  </a:ext>
                </a:extLst>
              </a:tr>
              <a:tr h="370840">
                <a:tc>
                  <a:txBody>
                    <a:bodyPr/>
                    <a:lstStyle/>
                    <a:p>
                      <a:r>
                        <a:rPr lang="en-US" sz="1400" b="1" dirty="0"/>
                        <a:t>Measures to reduce ocean-linked</a:t>
                      </a:r>
                      <a:r>
                        <a:rPr lang="en-US" sz="1400" b="1" baseline="0" dirty="0"/>
                        <a:t> anthropogenic sources of greenhouse gases</a:t>
                      </a:r>
                      <a:endParaRPr lang="en-US" sz="1400" b="1" dirty="0"/>
                    </a:p>
                  </a:txBody>
                  <a:tcPr/>
                </a:tc>
                <a:tc>
                  <a:txBody>
                    <a:bodyPr/>
                    <a:lstStyle/>
                    <a:p>
                      <a:r>
                        <a:rPr lang="en-US" sz="1200" b="1" dirty="0"/>
                        <a:t>0</a:t>
                      </a:r>
                    </a:p>
                  </a:txBody>
                  <a:tcPr/>
                </a:tc>
                <a:tc>
                  <a:txBody>
                    <a:bodyPr/>
                    <a:lstStyle/>
                    <a:p>
                      <a:r>
                        <a:rPr lang="en-US" sz="1200" b="1" dirty="0"/>
                        <a:t>0</a:t>
                      </a:r>
                    </a:p>
                  </a:txBody>
                  <a:tcPr/>
                </a:tc>
                <a:tc>
                  <a:txBody>
                    <a:bodyPr/>
                    <a:lstStyle/>
                    <a:p>
                      <a:endParaRPr lang="en-US" sz="1200" b="1" dirty="0"/>
                    </a:p>
                  </a:txBody>
                  <a:tcPr/>
                </a:tc>
                <a:extLst>
                  <a:ext uri="{0D108BD9-81ED-4DB2-BD59-A6C34878D82A}">
                    <a16:rowId xmlns:a16="http://schemas.microsoft.com/office/drawing/2014/main" val="1180901174"/>
                  </a:ext>
                </a:extLst>
              </a:tr>
              <a:tr h="370840">
                <a:tc>
                  <a:txBody>
                    <a:bodyPr/>
                    <a:lstStyle/>
                    <a:p>
                      <a:r>
                        <a:rPr lang="en-US" sz="1400" b="1" dirty="0"/>
                        <a:t>Measures to increase ocean-based sources of renewable energy</a:t>
                      </a:r>
                    </a:p>
                  </a:txBody>
                  <a:tcPr/>
                </a:tc>
                <a:tc>
                  <a:txBody>
                    <a:bodyPr/>
                    <a:lstStyle/>
                    <a:p>
                      <a:r>
                        <a:rPr lang="en-US" sz="1200" b="1" dirty="0"/>
                        <a:t>0</a:t>
                      </a:r>
                    </a:p>
                  </a:txBody>
                  <a:tcPr/>
                </a:tc>
                <a:tc>
                  <a:txBody>
                    <a:bodyPr/>
                    <a:lstStyle/>
                    <a:p>
                      <a:r>
                        <a:rPr lang="en-US" sz="1200" b="1" dirty="0"/>
                        <a:t>0</a:t>
                      </a:r>
                    </a:p>
                  </a:txBody>
                  <a:tcPr/>
                </a:tc>
                <a:tc>
                  <a:txBody>
                    <a:bodyPr/>
                    <a:lstStyle/>
                    <a:p>
                      <a:r>
                        <a:rPr lang="en-US" sz="1200" b="1" dirty="0"/>
                        <a:t>SDG 7.2</a:t>
                      </a:r>
                    </a:p>
                  </a:txBody>
                  <a:tcPr/>
                </a:tc>
                <a:extLst>
                  <a:ext uri="{0D108BD9-81ED-4DB2-BD59-A6C34878D82A}">
                    <a16:rowId xmlns:a16="http://schemas.microsoft.com/office/drawing/2014/main" val="1251617736"/>
                  </a:ext>
                </a:extLst>
              </a:tr>
              <a:tr h="370840">
                <a:tc>
                  <a:txBody>
                    <a:bodyPr/>
                    <a:lstStyle/>
                    <a:p>
                      <a:r>
                        <a:rPr lang="en-US" sz="1400" b="1" dirty="0"/>
                        <a:t>TOTAL</a:t>
                      </a:r>
                    </a:p>
                  </a:txBody>
                  <a:tcPr/>
                </a:tc>
                <a:tc>
                  <a:txBody>
                    <a:bodyPr/>
                    <a:lstStyle/>
                    <a:p>
                      <a:r>
                        <a:rPr lang="en-US" sz="1200" b="1" dirty="0"/>
                        <a:t>31</a:t>
                      </a:r>
                    </a:p>
                  </a:txBody>
                  <a:tcPr/>
                </a:tc>
                <a:tc>
                  <a:txBody>
                    <a:bodyPr/>
                    <a:lstStyle/>
                    <a:p>
                      <a:r>
                        <a:rPr lang="en-US" sz="1200" b="1" dirty="0"/>
                        <a:t>741.2</a:t>
                      </a:r>
                    </a:p>
                  </a:txBody>
                  <a:tcPr/>
                </a:tc>
                <a:tc>
                  <a:txBody>
                    <a:bodyPr/>
                    <a:lstStyle/>
                    <a:p>
                      <a:endParaRPr lang="en-US" sz="1200" b="1" dirty="0"/>
                    </a:p>
                  </a:txBody>
                  <a:tcPr/>
                </a:tc>
                <a:extLst>
                  <a:ext uri="{0D108BD9-81ED-4DB2-BD59-A6C34878D82A}">
                    <a16:rowId xmlns:a16="http://schemas.microsoft.com/office/drawing/2014/main" val="2222805103"/>
                  </a:ext>
                </a:extLst>
              </a:tr>
            </a:tbl>
          </a:graphicData>
        </a:graphic>
      </p:graphicFrame>
      <p:grpSp>
        <p:nvGrpSpPr>
          <p:cNvPr id="12" name="Group 11"/>
          <p:cNvGrpSpPr/>
          <p:nvPr/>
        </p:nvGrpSpPr>
        <p:grpSpPr>
          <a:xfrm>
            <a:off x="353179" y="3293533"/>
            <a:ext cx="8765421" cy="1600200"/>
            <a:chOff x="378579" y="3183467"/>
            <a:chExt cx="8765421" cy="1600200"/>
          </a:xfrm>
        </p:grpSpPr>
        <p:sp>
          <p:nvSpPr>
            <p:cNvPr id="6" name="Oval 5"/>
            <p:cNvSpPr/>
            <p:nvPr/>
          </p:nvSpPr>
          <p:spPr>
            <a:xfrm>
              <a:off x="378579" y="4097866"/>
              <a:ext cx="8155819" cy="6858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 name="Straight Arrow Connector 8"/>
            <p:cNvCxnSpPr/>
            <p:nvPr/>
          </p:nvCxnSpPr>
          <p:spPr>
            <a:xfrm flipV="1">
              <a:off x="7662333" y="3615267"/>
              <a:ext cx="990600" cy="6180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22733" y="3183467"/>
              <a:ext cx="821267" cy="369332"/>
            </a:xfrm>
            <a:prstGeom prst="rect">
              <a:avLst/>
            </a:prstGeom>
            <a:noFill/>
          </p:spPr>
          <p:txBody>
            <a:bodyPr wrap="square" rtlCol="0">
              <a:spAutoFit/>
            </a:bodyPr>
            <a:lstStyle/>
            <a:p>
              <a:pPr algn="ctr"/>
              <a:r>
                <a:rPr lang="en-US" b="1" dirty="0">
                  <a:solidFill>
                    <a:srgbClr val="FF0000"/>
                  </a:solidFill>
                </a:rPr>
                <a:t>87%</a:t>
              </a:r>
            </a:p>
          </p:txBody>
        </p:sp>
      </p:grpSp>
    </p:spTree>
    <p:extLst>
      <p:ext uri="{BB962C8B-B14F-4D97-AF65-F5344CB8AC3E}">
        <p14:creationId xmlns:p14="http://schemas.microsoft.com/office/powerpoint/2010/main" val="93274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1133021" y="1844134"/>
            <a:ext cx="4900386" cy="334508"/>
          </a:xfrm>
        </p:spPr>
        <p:txBody>
          <a:bodyPr/>
          <a:lstStyle/>
          <a:p>
            <a:r>
              <a:rPr lang="en-US" sz="1800" dirty="0">
                <a:solidFill>
                  <a:schemeClr val="accent6">
                    <a:lumMod val="75000"/>
                  </a:schemeClr>
                </a:solidFill>
              </a:rPr>
              <a:t>Distribution of the Number of Projects</a:t>
            </a:r>
          </a:p>
        </p:txBody>
      </p:sp>
      <p:sp>
        <p:nvSpPr>
          <p:cNvPr id="3" name="Text Placeholder 2"/>
          <p:cNvSpPr>
            <a:spLocks noGrp="1"/>
          </p:cNvSpPr>
          <p:nvPr>
            <p:ph type="body" sz="quarter" idx="15"/>
          </p:nvPr>
        </p:nvSpPr>
        <p:spPr>
          <a:xfrm>
            <a:off x="6588271" y="1844134"/>
            <a:ext cx="4900386" cy="334508"/>
          </a:xfrm>
        </p:spPr>
        <p:txBody>
          <a:bodyPr/>
          <a:lstStyle/>
          <a:p>
            <a:pPr algn="ctr"/>
            <a:r>
              <a:rPr lang="en-US" sz="1800" dirty="0">
                <a:solidFill>
                  <a:schemeClr val="accent6">
                    <a:lumMod val="75000"/>
                  </a:schemeClr>
                </a:solidFill>
              </a:rPr>
              <a:t>Distribution of Funding</a:t>
            </a:r>
          </a:p>
        </p:txBody>
      </p:sp>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446314" y="80759"/>
            <a:ext cx="11174186" cy="1588127"/>
          </a:xfrm>
        </p:spPr>
        <p:txBody>
          <a:bodyPr/>
          <a:lstStyle/>
          <a:p>
            <a:r>
              <a:rPr lang="en-US" dirty="0"/>
              <a:t>Initial Results–Regional Distribution of GCF Projects Supporting Ocean Conservation and Climate Action</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1555798199"/>
              </p:ext>
            </p:extLst>
          </p:nvPr>
        </p:nvGraphicFramePr>
        <p:xfrm>
          <a:off x="446314" y="2038400"/>
          <a:ext cx="5867400" cy="43176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539444721"/>
              </p:ext>
            </p:extLst>
          </p:nvPr>
        </p:nvGraphicFramePr>
        <p:xfrm>
          <a:off x="6199322" y="2013315"/>
          <a:ext cx="5563892" cy="43678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5167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p:txBody>
          <a:bodyPr/>
          <a:lstStyle/>
          <a:p>
            <a:r>
              <a:rPr lang="en-US" dirty="0"/>
              <a:t>Initial Results–SIDS</a:t>
            </a:r>
            <a:endParaRPr lang="en-GB" dirty="0"/>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217716" y="1290422"/>
            <a:ext cx="5734352" cy="466721"/>
          </a:xfrm>
        </p:spPr>
        <p:txBody>
          <a:bodyPr/>
          <a:lstStyle/>
          <a:p>
            <a:pPr marL="0" indent="0" algn="ctr">
              <a:buNone/>
            </a:pPr>
            <a:r>
              <a:rPr lang="en-GB" sz="2000" b="1" dirty="0">
                <a:solidFill>
                  <a:schemeClr val="accent6">
                    <a:lumMod val="75000"/>
                  </a:schemeClr>
                </a:solidFill>
              </a:rPr>
              <a:t>Distribution of GCF financing supporting Ocean Conservation &amp; Climate Action</a:t>
            </a:r>
            <a:endParaRPr lang="en-GB" sz="2000" b="1" dirty="0">
              <a:solidFill>
                <a:srgbClr val="FF0000"/>
              </a:solidFill>
            </a:endParaRPr>
          </a:p>
        </p:txBody>
      </p:sp>
      <p:graphicFrame>
        <p:nvGraphicFramePr>
          <p:cNvPr id="4" name="Chart 3"/>
          <p:cNvGraphicFramePr>
            <a:graphicFrameLocks/>
          </p:cNvGraphicFramePr>
          <p:nvPr>
            <p:extLst>
              <p:ext uri="{D42A27DB-BD31-4B8C-83A1-F6EECF244321}">
                <p14:modId xmlns:p14="http://schemas.microsoft.com/office/powerpoint/2010/main" val="402511446"/>
              </p:ext>
            </p:extLst>
          </p:nvPr>
        </p:nvGraphicFramePr>
        <p:xfrm>
          <a:off x="-805697" y="1702306"/>
          <a:ext cx="7671446" cy="500845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6141896" y="1290422"/>
            <a:ext cx="4851401" cy="4678204"/>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chemeClr val="accent6">
                    <a:lumMod val="75000"/>
                  </a:schemeClr>
                </a:solidFill>
              </a:rPr>
              <a:t>12 projects targeted to SIDS</a:t>
            </a:r>
          </a:p>
          <a:p>
            <a:pPr marL="285750" indent="-285750">
              <a:buFont typeface="Arial" panose="020B0604020202020204" pitchFamily="34" charset="0"/>
              <a:buChar char="•"/>
            </a:pPr>
            <a:endParaRPr lang="en-US" sz="2800" b="1" dirty="0">
              <a:solidFill>
                <a:schemeClr val="accent6">
                  <a:lumMod val="75000"/>
                </a:schemeClr>
              </a:solidFill>
            </a:endParaRPr>
          </a:p>
          <a:p>
            <a:pPr marL="285750" indent="-285750">
              <a:buFont typeface="Arial" panose="020B0604020202020204" pitchFamily="34" charset="0"/>
              <a:buChar char="•"/>
            </a:pPr>
            <a:r>
              <a:rPr lang="en-US" sz="2800" b="1" dirty="0">
                <a:solidFill>
                  <a:schemeClr val="accent6">
                    <a:lumMod val="75000"/>
                  </a:schemeClr>
                </a:solidFill>
              </a:rPr>
              <a:t>Total funding of US$ 376.5 million</a:t>
            </a:r>
          </a:p>
          <a:p>
            <a:pPr marL="285750" indent="-285750">
              <a:buFont typeface="Arial" panose="020B0604020202020204" pitchFamily="34" charset="0"/>
              <a:buChar char="•"/>
            </a:pPr>
            <a:endParaRPr lang="en-US" sz="2800" b="1" dirty="0">
              <a:solidFill>
                <a:schemeClr val="accent6">
                  <a:lumMod val="75000"/>
                </a:schemeClr>
              </a:solidFill>
            </a:endParaRPr>
          </a:p>
          <a:p>
            <a:pPr marL="285750" indent="-285750">
              <a:buFont typeface="Arial" panose="020B0604020202020204" pitchFamily="34" charset="0"/>
              <a:buChar char="•"/>
            </a:pPr>
            <a:r>
              <a:rPr lang="en-US" sz="2800" b="1" dirty="0">
                <a:solidFill>
                  <a:schemeClr val="accent6">
                    <a:lumMod val="75000"/>
                  </a:schemeClr>
                </a:solidFill>
              </a:rPr>
              <a:t>95% of funding</a:t>
            </a:r>
            <a:r>
              <a:rPr lang="en-US" sz="2800" b="1" dirty="0">
                <a:solidFill>
                  <a:srgbClr val="FF0000"/>
                </a:solidFill>
              </a:rPr>
              <a:t> </a:t>
            </a:r>
            <a:r>
              <a:rPr lang="en-US" sz="2800" b="1" dirty="0">
                <a:solidFill>
                  <a:schemeClr val="accent6">
                    <a:lumMod val="75000"/>
                  </a:schemeClr>
                </a:solidFill>
              </a:rPr>
              <a:t>aimed to help coastal populations adapt to climate-related impacts</a:t>
            </a:r>
          </a:p>
          <a:p>
            <a:pPr marL="285750" indent="-285750">
              <a:buFont typeface="Arial" panose="020B0604020202020204" pitchFamily="34" charset="0"/>
              <a:buChar char="•"/>
            </a:pPr>
            <a:endParaRPr lang="en-US" b="1" dirty="0">
              <a:solidFill>
                <a:schemeClr val="accent6">
                  <a:lumMod val="75000"/>
                </a:schemeClr>
              </a:solidFill>
            </a:endParaRPr>
          </a:p>
        </p:txBody>
      </p:sp>
    </p:spTree>
    <p:extLst>
      <p:ext uri="{BB962C8B-B14F-4D97-AF65-F5344CB8AC3E}">
        <p14:creationId xmlns:p14="http://schemas.microsoft.com/office/powerpoint/2010/main" val="189613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8"/>
          </p:nvPr>
        </p:nvSpPr>
        <p:spPr>
          <a:xfrm>
            <a:off x="702735" y="1530181"/>
            <a:ext cx="7086600" cy="4043570"/>
          </a:xfrm>
        </p:spPr>
        <p:txBody>
          <a:bodyPr/>
          <a:lstStyle/>
          <a:p>
            <a:pPr marL="285750" indent="-285750">
              <a:buFont typeface="Arial" panose="020B0604020202020204" pitchFamily="34" charset="0"/>
              <a:buChar char="•"/>
            </a:pPr>
            <a:r>
              <a:rPr lang="en-US" sz="2000" b="1" dirty="0">
                <a:solidFill>
                  <a:schemeClr val="accent6">
                    <a:lumMod val="75000"/>
                  </a:schemeClr>
                </a:solidFill>
              </a:rPr>
              <a:t>Tuvalu Coastal Adaptation Project, 2016-2024</a:t>
            </a:r>
          </a:p>
          <a:p>
            <a:pPr marL="285750" indent="-285750">
              <a:buFont typeface="Arial" panose="020B0604020202020204" pitchFamily="34" charset="0"/>
              <a:buChar char="•"/>
            </a:pPr>
            <a:r>
              <a:rPr lang="en-US" sz="2000" b="1" dirty="0">
                <a:solidFill>
                  <a:schemeClr val="accent6">
                    <a:lumMod val="75000"/>
                  </a:schemeClr>
                </a:solidFill>
              </a:rPr>
              <a:t>Total Project cost: US$ 38.9 million, 93% financed by GCF</a:t>
            </a:r>
          </a:p>
          <a:p>
            <a:pPr marL="285750" indent="-285750">
              <a:buFont typeface="Arial" panose="020B0604020202020204" pitchFamily="34" charset="0"/>
              <a:buChar char="•"/>
            </a:pPr>
            <a:r>
              <a:rPr lang="en-US" sz="2000" b="1" dirty="0">
                <a:solidFill>
                  <a:schemeClr val="accent6">
                    <a:lumMod val="75000"/>
                  </a:schemeClr>
                </a:solidFill>
              </a:rPr>
              <a:t>Type of intervention: Measures to help coastal populations adapt to climate-related impacts</a:t>
            </a:r>
          </a:p>
          <a:p>
            <a:pPr marL="285750" indent="-285750">
              <a:buFont typeface="Arial" panose="020B0604020202020204" pitchFamily="34" charset="0"/>
              <a:buChar char="•"/>
            </a:pPr>
            <a:r>
              <a:rPr lang="en-US" sz="2000" b="1" dirty="0">
                <a:solidFill>
                  <a:schemeClr val="accent6">
                    <a:lumMod val="75000"/>
                  </a:schemeClr>
                </a:solidFill>
              </a:rPr>
              <a:t>Specific interventions to be financed</a:t>
            </a:r>
          </a:p>
          <a:p>
            <a:pPr marL="971550" lvl="1" indent="-285750"/>
            <a:r>
              <a:rPr lang="en-US" sz="2000" b="1" dirty="0">
                <a:solidFill>
                  <a:schemeClr val="accent6">
                    <a:lumMod val="75000"/>
                  </a:schemeClr>
                </a:solidFill>
              </a:rPr>
              <a:t>Beach nourishment</a:t>
            </a:r>
          </a:p>
          <a:p>
            <a:pPr marL="971550" lvl="1" indent="-285750"/>
            <a:r>
              <a:rPr lang="en-US" sz="2000" b="1" dirty="0">
                <a:solidFill>
                  <a:schemeClr val="accent6">
                    <a:lumMod val="75000"/>
                  </a:schemeClr>
                </a:solidFill>
              </a:rPr>
              <a:t>Concrete and rock revetments</a:t>
            </a:r>
          </a:p>
          <a:p>
            <a:pPr marL="971550" lvl="1" indent="-285750"/>
            <a:r>
              <a:rPr lang="en-US" sz="2000" b="1" dirty="0">
                <a:solidFill>
                  <a:schemeClr val="accent6">
                    <a:lumMod val="75000"/>
                  </a:schemeClr>
                </a:solidFill>
              </a:rPr>
              <a:t>Sea walls</a:t>
            </a:r>
          </a:p>
          <a:p>
            <a:pPr marL="971550" lvl="1" indent="-285750"/>
            <a:r>
              <a:rPr lang="en-US" sz="2000" b="1" dirty="0">
                <a:solidFill>
                  <a:schemeClr val="accent6">
                    <a:lumMod val="75000"/>
                  </a:schemeClr>
                </a:solidFill>
              </a:rPr>
              <a:t>Developing national capacity for resilient coastal management </a:t>
            </a:r>
          </a:p>
          <a:p>
            <a:pPr marL="285750" indent="-285750">
              <a:buFont typeface="Arial" panose="020B0604020202020204" pitchFamily="34" charset="0"/>
              <a:buChar char="•"/>
            </a:pPr>
            <a:r>
              <a:rPr lang="en-US" sz="2000" b="1" dirty="0">
                <a:solidFill>
                  <a:schemeClr val="accent6">
                    <a:lumMod val="75000"/>
                  </a:schemeClr>
                </a:solidFill>
              </a:rPr>
              <a:t>Summary of targeted outcomes</a:t>
            </a:r>
          </a:p>
          <a:p>
            <a:pPr marL="971550" lvl="1" indent="-285750"/>
            <a:r>
              <a:rPr lang="en-US" sz="2000" b="1" dirty="0">
                <a:solidFill>
                  <a:schemeClr val="accent6">
                    <a:lumMod val="75000"/>
                  </a:schemeClr>
                </a:solidFill>
              </a:rPr>
              <a:t>Livelihoods of people and communities</a:t>
            </a:r>
          </a:p>
          <a:p>
            <a:pPr marL="971550" lvl="1" indent="-285750"/>
            <a:r>
              <a:rPr lang="en-US" sz="2000" b="1" dirty="0">
                <a:solidFill>
                  <a:schemeClr val="accent6">
                    <a:lumMod val="75000"/>
                  </a:schemeClr>
                </a:solidFill>
              </a:rPr>
              <a:t>Infrastructure and built environment</a:t>
            </a:r>
          </a:p>
          <a:p>
            <a:pPr marL="971550" lvl="1" indent="-285750"/>
            <a:r>
              <a:rPr lang="en-US" sz="2000" b="1" dirty="0">
                <a:solidFill>
                  <a:schemeClr val="accent6">
                    <a:lumMod val="75000"/>
                  </a:schemeClr>
                </a:solidFill>
              </a:rPr>
              <a:t>Gender-responsive development</a:t>
            </a:r>
          </a:p>
          <a:p>
            <a:pPr marL="971550" lvl="1" indent="-285750"/>
            <a:endParaRPr lang="en-US" sz="2000" b="1" dirty="0">
              <a:solidFill>
                <a:schemeClr val="accent6">
                  <a:lumMod val="75000"/>
                </a:schemeClr>
              </a:solidFill>
            </a:endParaRPr>
          </a:p>
        </p:txBody>
      </p:sp>
      <p:sp>
        <p:nvSpPr>
          <p:cNvPr id="2" name="Title 1"/>
          <p:cNvSpPr>
            <a:spLocks noGrp="1"/>
          </p:cNvSpPr>
          <p:nvPr>
            <p:ph type="title"/>
          </p:nvPr>
        </p:nvSpPr>
        <p:spPr>
          <a:xfrm>
            <a:off x="471714" y="344049"/>
            <a:ext cx="11174186" cy="1089529"/>
          </a:xfrm>
        </p:spPr>
        <p:txBody>
          <a:bodyPr/>
          <a:lstStyle/>
          <a:p>
            <a:r>
              <a:rPr lang="en-US" dirty="0"/>
              <a:t>Initial Results–Example of GCF-financed Interventions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9335" y="2220951"/>
            <a:ext cx="3933825" cy="3352800"/>
          </a:xfrm>
          <a:prstGeom prst="rect">
            <a:avLst/>
          </a:prstGeom>
        </p:spPr>
      </p:pic>
    </p:spTree>
    <p:extLst>
      <p:ext uri="{BB962C8B-B14F-4D97-AF65-F5344CB8AC3E}">
        <p14:creationId xmlns:p14="http://schemas.microsoft.com/office/powerpoint/2010/main" val="218252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8"/>
          </p:nvPr>
        </p:nvSpPr>
        <p:spPr>
          <a:xfrm>
            <a:off x="702735" y="1548129"/>
            <a:ext cx="7086600" cy="4043570"/>
          </a:xfrm>
        </p:spPr>
        <p:txBody>
          <a:bodyPr/>
          <a:lstStyle/>
          <a:p>
            <a:pPr marL="285750" indent="-285750">
              <a:buFont typeface="Arial" panose="020B0604020202020204" pitchFamily="34" charset="0"/>
              <a:buChar char="•"/>
            </a:pPr>
            <a:r>
              <a:rPr lang="en-US" sz="1800" b="1" dirty="0">
                <a:solidFill>
                  <a:schemeClr val="accent6">
                    <a:lumMod val="75000"/>
                  </a:schemeClr>
                </a:solidFill>
              </a:rPr>
              <a:t>Large-scale Ecosystem-based Adaptation in the Gambia River Basin:  Developing a climate resilient, natural resource based economy, 2016-2023</a:t>
            </a:r>
          </a:p>
          <a:p>
            <a:pPr marL="285750" indent="-285750">
              <a:buFont typeface="Arial" panose="020B0604020202020204" pitchFamily="34" charset="0"/>
              <a:buChar char="•"/>
            </a:pPr>
            <a:r>
              <a:rPr lang="en-US" sz="1800" b="1" dirty="0">
                <a:solidFill>
                  <a:schemeClr val="accent6">
                    <a:lumMod val="75000"/>
                  </a:schemeClr>
                </a:solidFill>
              </a:rPr>
              <a:t>Total Project cost:  US$ 25.5 million, 80% financed by GCF</a:t>
            </a:r>
          </a:p>
          <a:p>
            <a:pPr marL="285750" indent="-285750">
              <a:buFont typeface="Arial" panose="020B0604020202020204" pitchFamily="34" charset="0"/>
              <a:buChar char="•"/>
            </a:pPr>
            <a:r>
              <a:rPr lang="en-US" sz="1800" b="1" dirty="0">
                <a:solidFill>
                  <a:schemeClr val="accent6">
                    <a:lumMod val="75000"/>
                  </a:schemeClr>
                </a:solidFill>
              </a:rPr>
              <a:t>Type of intervention</a:t>
            </a:r>
          </a:p>
          <a:p>
            <a:pPr marL="971550" lvl="1" indent="-285750"/>
            <a:r>
              <a:rPr lang="en-US" sz="1600" b="1" dirty="0">
                <a:solidFill>
                  <a:schemeClr val="accent6">
                    <a:lumMod val="75000"/>
                  </a:schemeClr>
                </a:solidFill>
              </a:rPr>
              <a:t>Measures to help coastal populations adapt to climate-related impacts</a:t>
            </a:r>
          </a:p>
          <a:p>
            <a:pPr marL="971550" lvl="1" indent="-285750"/>
            <a:r>
              <a:rPr lang="en-US" sz="1600" b="1" dirty="0">
                <a:solidFill>
                  <a:schemeClr val="accent6">
                    <a:lumMod val="75000"/>
                  </a:schemeClr>
                </a:solidFill>
              </a:rPr>
              <a:t>Measures explicitly targeted to help ocean ecosystems adapt to climate-related impacts</a:t>
            </a:r>
          </a:p>
          <a:p>
            <a:pPr marL="285750" indent="-285750">
              <a:buFont typeface="Arial" panose="020B0604020202020204" pitchFamily="34" charset="0"/>
              <a:buChar char="•"/>
            </a:pPr>
            <a:r>
              <a:rPr lang="en-US" sz="1800" b="1" dirty="0">
                <a:solidFill>
                  <a:schemeClr val="accent6">
                    <a:lumMod val="75000"/>
                  </a:schemeClr>
                </a:solidFill>
              </a:rPr>
              <a:t>Specific interventions to be financed</a:t>
            </a:r>
          </a:p>
          <a:p>
            <a:pPr marL="971550" lvl="1" indent="-285750"/>
            <a:r>
              <a:rPr lang="en-US" sz="1600" b="1" dirty="0">
                <a:solidFill>
                  <a:schemeClr val="accent6">
                    <a:lumMod val="75000"/>
                  </a:schemeClr>
                </a:solidFill>
              </a:rPr>
              <a:t>Restoration of degraded forests and agricultural landscapes</a:t>
            </a:r>
          </a:p>
          <a:p>
            <a:pPr marL="971550" lvl="1" indent="-285750"/>
            <a:r>
              <a:rPr lang="en-US" sz="1600" b="1" dirty="0">
                <a:solidFill>
                  <a:schemeClr val="accent6">
                    <a:lumMod val="75000"/>
                  </a:schemeClr>
                </a:solidFill>
              </a:rPr>
              <a:t>Establishment of natural resource-based businesses</a:t>
            </a:r>
          </a:p>
          <a:p>
            <a:pPr marL="971550" lvl="1" indent="-285750"/>
            <a:r>
              <a:rPr lang="en-US" sz="1600" b="1" dirty="0">
                <a:solidFill>
                  <a:schemeClr val="accent6">
                    <a:lumMod val="75000"/>
                  </a:schemeClr>
                </a:solidFill>
              </a:rPr>
              <a:t>Strengthening capacity and policies to implement ecosystem-based adaptation systems</a:t>
            </a:r>
          </a:p>
          <a:p>
            <a:pPr marL="285750" indent="-285750">
              <a:buFont typeface="Arial" panose="020B0604020202020204" pitchFamily="34" charset="0"/>
              <a:buChar char="•"/>
            </a:pPr>
            <a:r>
              <a:rPr lang="en-US" sz="1800" b="1" dirty="0">
                <a:solidFill>
                  <a:schemeClr val="accent6">
                    <a:lumMod val="75000"/>
                  </a:schemeClr>
                </a:solidFill>
              </a:rPr>
              <a:t>Short list of targeted outcomes</a:t>
            </a:r>
          </a:p>
          <a:p>
            <a:pPr marL="971550" lvl="1" indent="-285750"/>
            <a:r>
              <a:rPr lang="en-US" sz="1600" b="1" dirty="0">
                <a:solidFill>
                  <a:schemeClr val="accent6">
                    <a:lumMod val="75000"/>
                  </a:schemeClr>
                </a:solidFill>
              </a:rPr>
              <a:t>    Health, food and water security</a:t>
            </a:r>
          </a:p>
          <a:p>
            <a:pPr marL="971550" lvl="1" indent="-285750"/>
            <a:r>
              <a:rPr lang="en-US" sz="1600" b="1" dirty="0">
                <a:solidFill>
                  <a:schemeClr val="accent6">
                    <a:lumMod val="75000"/>
                  </a:schemeClr>
                </a:solidFill>
              </a:rPr>
              <a:t>    Livelihoods of people and communities</a:t>
            </a:r>
          </a:p>
          <a:p>
            <a:pPr marL="971550" lvl="1" indent="-285750"/>
            <a:r>
              <a:rPr lang="en-US" sz="1600" b="1" dirty="0">
                <a:solidFill>
                  <a:schemeClr val="accent6">
                    <a:lumMod val="75000"/>
                  </a:schemeClr>
                </a:solidFill>
              </a:rPr>
              <a:t>    Ecosystems and ecosystem services</a:t>
            </a:r>
          </a:p>
        </p:txBody>
      </p:sp>
      <p:sp>
        <p:nvSpPr>
          <p:cNvPr id="2" name="Title 1"/>
          <p:cNvSpPr>
            <a:spLocks noGrp="1"/>
          </p:cNvSpPr>
          <p:nvPr>
            <p:ph type="title"/>
          </p:nvPr>
        </p:nvSpPr>
        <p:spPr>
          <a:xfrm>
            <a:off x="471714" y="344049"/>
            <a:ext cx="11174186" cy="1089529"/>
          </a:xfrm>
        </p:spPr>
        <p:txBody>
          <a:bodyPr/>
          <a:lstStyle/>
          <a:p>
            <a:r>
              <a:rPr lang="en-US" dirty="0"/>
              <a:t>Initial Results–Example of GCF-financed Interventions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9335" y="2221658"/>
            <a:ext cx="3933825" cy="3343275"/>
          </a:xfrm>
          <a:prstGeom prst="rect">
            <a:avLst/>
          </a:prstGeom>
        </p:spPr>
      </p:pic>
    </p:spTree>
    <p:extLst>
      <p:ext uri="{BB962C8B-B14F-4D97-AF65-F5344CB8AC3E}">
        <p14:creationId xmlns:p14="http://schemas.microsoft.com/office/powerpoint/2010/main" val="3352568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8"/>
          </p:nvPr>
        </p:nvSpPr>
        <p:spPr>
          <a:xfrm>
            <a:off x="678769" y="1330111"/>
            <a:ext cx="9897533" cy="3561943"/>
          </a:xfrm>
        </p:spPr>
        <p:txBody>
          <a:bodyPr/>
          <a:lstStyle/>
          <a:p>
            <a:pPr marL="285750" indent="-285750">
              <a:buFont typeface="Arial" panose="020B0604020202020204" pitchFamily="34" charset="0"/>
              <a:buChar char="•"/>
            </a:pPr>
            <a:r>
              <a:rPr lang="en-US" sz="2400" b="1" dirty="0">
                <a:solidFill>
                  <a:schemeClr val="accent6">
                    <a:lumMod val="75000"/>
                  </a:schemeClr>
                </a:solidFill>
              </a:rPr>
              <a:t>Review of GEF project database begun:  2,041 projects since the year 2000 were returned in initial review</a:t>
            </a:r>
          </a:p>
          <a:p>
            <a:pPr marL="285750" indent="-285750">
              <a:buFont typeface="Arial" panose="020B0604020202020204" pitchFamily="34" charset="0"/>
              <a:buChar char="•"/>
            </a:pPr>
            <a:r>
              <a:rPr lang="en-US" sz="2400" b="1" dirty="0">
                <a:solidFill>
                  <a:schemeClr val="accent6">
                    <a:lumMod val="75000"/>
                  </a:schemeClr>
                </a:solidFill>
              </a:rPr>
              <a:t>Review of World Bank project database begun:  As many as 2,220 projects since the year 2000 were returned in initial review</a:t>
            </a:r>
          </a:p>
          <a:p>
            <a:pPr marL="285750" indent="-285750">
              <a:buFont typeface="Arial" panose="020B0604020202020204" pitchFamily="34" charset="0"/>
              <a:buChar char="•"/>
            </a:pPr>
            <a:r>
              <a:rPr lang="en-US" sz="2400" b="1" dirty="0">
                <a:solidFill>
                  <a:schemeClr val="accent6">
                    <a:lumMod val="75000"/>
                  </a:schemeClr>
                </a:solidFill>
              </a:rPr>
              <a:t>Upon completion of GEF and World Bank review, begin review of regional development banks:  African Development Bank, Asian Development Bank, Inter-American Development Bank </a:t>
            </a:r>
          </a:p>
          <a:p>
            <a:pPr marL="285750" indent="-285750">
              <a:buFont typeface="Arial" panose="020B0604020202020204" pitchFamily="34" charset="0"/>
              <a:buChar char="•"/>
            </a:pPr>
            <a:r>
              <a:rPr lang="en-US" sz="2400" b="1" dirty="0">
                <a:solidFill>
                  <a:schemeClr val="accent6">
                    <a:lumMod val="75000"/>
                  </a:schemeClr>
                </a:solidFill>
              </a:rPr>
              <a:t>Review conducted for all projects approved in 2000 or after</a:t>
            </a:r>
          </a:p>
          <a:p>
            <a:pPr marL="285750" indent="-285750">
              <a:buFont typeface="Arial" panose="020B0604020202020204" pitchFamily="34" charset="0"/>
              <a:buChar char="•"/>
            </a:pPr>
            <a:r>
              <a:rPr lang="en-US" sz="2400" b="1" dirty="0">
                <a:solidFill>
                  <a:schemeClr val="accent6">
                    <a:lumMod val="75000"/>
                  </a:schemeClr>
                </a:solidFill>
              </a:rPr>
              <a:t>Initial output:  Baseline trends in international public financing for ocean conservation and climate action, linked to specific SDG targets</a:t>
            </a:r>
          </a:p>
          <a:p>
            <a:pPr marL="285750" indent="-285750">
              <a:buFont typeface="Arial" panose="020B0604020202020204" pitchFamily="34" charset="0"/>
              <a:buChar char="•"/>
            </a:pPr>
            <a:r>
              <a:rPr lang="en-US" sz="2400" b="1" dirty="0">
                <a:solidFill>
                  <a:schemeClr val="accent6">
                    <a:lumMod val="75000"/>
                  </a:schemeClr>
                </a:solidFill>
              </a:rPr>
              <a:t>This baseline would then be compared to </a:t>
            </a:r>
            <a:r>
              <a:rPr lang="en-US" sz="2400" b="1">
                <a:solidFill>
                  <a:schemeClr val="accent6">
                    <a:lumMod val="75000"/>
                  </a:schemeClr>
                </a:solidFill>
              </a:rPr>
              <a:t>NDC commitments/requests </a:t>
            </a:r>
            <a:r>
              <a:rPr lang="en-US" sz="2400" b="1" dirty="0">
                <a:solidFill>
                  <a:schemeClr val="accent6">
                    <a:lumMod val="75000"/>
                  </a:schemeClr>
                </a:solidFill>
              </a:rPr>
              <a:t>for ocean conservation and climate action, to assess any financing gaps</a:t>
            </a:r>
          </a:p>
        </p:txBody>
      </p:sp>
      <p:sp>
        <p:nvSpPr>
          <p:cNvPr id="2" name="Title 1"/>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1388259787"/>
      </p:ext>
    </p:extLst>
  </p:cSld>
  <p:clrMapOvr>
    <a:masterClrMapping/>
  </p:clrMapOvr>
</p:sld>
</file>

<file path=ppt/theme/theme1.xml><?xml version="1.0" encoding="utf-8"?>
<a:theme xmlns:a="http://schemas.openxmlformats.org/drawingml/2006/main" name="Office Theme">
  <a:themeElements>
    <a:clrScheme name="MSFT_01">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inimalist_Template_03_CA - v7" id="{215D63C3-B139-4AD7-9F60-51396BC82D2C}" vid="{FAE53EBD-DCD0-4C4A-8B10-EB06EA2364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2.xml><?xml version="1.0" encoding="utf-8"?>
<ds:datastoreItem xmlns:ds="http://schemas.openxmlformats.org/officeDocument/2006/customXml" ds:itemID="{450439D9-8631-4FC1-BCE0-1BDB23425EE1}">
  <ds:schemaRefs>
    <ds:schemaRef ds:uri="http://purl.org/dc/terms/"/>
    <ds:schemaRef ds:uri="http://schemas.openxmlformats.org/package/2006/metadata/core-properties"/>
    <ds:schemaRef ds:uri="6dc4bcd6-49db-4c07-9060-8acfc67cef9f"/>
    <ds:schemaRef ds:uri="http://schemas.microsoft.com/office/2006/documentManagement/types"/>
    <ds:schemaRef ds:uri="http://schemas.microsoft.com/office/infopath/2007/PartnerControls"/>
    <ds:schemaRef ds:uri="fb0879af-3eba-417a-a55a-ffe6dcd6ca77"/>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Ocean presentation</Template>
  <TotalTime>0</TotalTime>
  <Words>1433</Words>
  <Application>Microsoft Macintosh PowerPoint</Application>
  <PresentationFormat>Widescreen</PresentationFormat>
  <Paragraphs>209</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Bold</vt:lpstr>
      <vt:lpstr>Calibri</vt:lpstr>
      <vt:lpstr>Century Gothic</vt:lpstr>
      <vt:lpstr>Roboto</vt:lpstr>
      <vt:lpstr>Times New Roman</vt:lpstr>
      <vt:lpstr>Office Theme</vt:lpstr>
      <vt:lpstr>Update on Tracking Finance for Ocean Conservation and Climate Action</vt:lpstr>
      <vt:lpstr>Why track financing of Ocean Conservation and Climate Action together?</vt:lpstr>
      <vt:lpstr>Types of Finance for Ocean Conservation and Climate Action</vt:lpstr>
      <vt:lpstr>Scope of Initial Tracking Efforts</vt:lpstr>
      <vt:lpstr>Scope of Initial Tracking Efforts: International Level</vt:lpstr>
      <vt:lpstr>Analytical Framework </vt:lpstr>
      <vt:lpstr>Analytical Framework cont. </vt:lpstr>
      <vt:lpstr>Initial Results–Green Climate Fund (GCF)</vt:lpstr>
      <vt:lpstr>Initial Results–Green Climate Fund Projects</vt:lpstr>
      <vt:lpstr>Initial Results–Regional Distribution of GCF Projects Supporting Ocean Conservation and Climate Action</vt:lpstr>
      <vt:lpstr>Initial Results–SIDS</vt:lpstr>
      <vt:lpstr>Initial Results–Example of GCF-financed Interventions</vt:lpstr>
      <vt:lpstr>Initial Results–Example of GCF-financed Interventions</vt:lpstr>
      <vt:lpstr>Next Steps</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2018-12-04T14:52:22Z</dcterms:created>
  <dcterms:modified xsi:type="dcterms:W3CDTF">2018-12-08T13:44:48Z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