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270" r:id="rId3"/>
    <p:sldId id="869" r:id="rId4"/>
    <p:sldId id="870" r:id="rId5"/>
    <p:sldId id="871" r:id="rId6"/>
    <p:sldId id="872" r:id="rId7"/>
    <p:sldId id="873" r:id="rId8"/>
    <p:sldId id="267" r:id="rId9"/>
    <p:sldId id="268" r:id="rId10"/>
    <p:sldId id="263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8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2199" autoAdjust="0"/>
  </p:normalViewPr>
  <p:slideViewPr>
    <p:cSldViewPr snapToGrid="0">
      <p:cViewPr varScale="1">
        <p:scale>
          <a:sx n="83" d="100"/>
          <a:sy n="83" d="100"/>
        </p:scale>
        <p:origin x="10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399526-6C56-445B-BD53-56A4ACBCA284}" type="doc">
      <dgm:prSet loTypeId="urn:microsoft.com/office/officeart/2005/8/layout/radial6" loCatId="cycle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3E83078-CA3B-4827-837A-028BEB9C3937}">
      <dgm:prSet phldrT="[Text]" custT="1"/>
      <dgm:spPr>
        <a:solidFill>
          <a:schemeClr val="accent5">
            <a:lumMod val="75000"/>
          </a:schemeClr>
        </a:solidFill>
        <a:ln w="38100">
          <a:noFill/>
        </a:ln>
      </dgm:spPr>
      <dgm:t>
        <a:bodyPr/>
        <a:lstStyle/>
        <a:p>
          <a:pPr>
            <a:spcAft>
              <a:spcPts val="0"/>
            </a:spcAft>
          </a:pPr>
          <a:r>
            <a:rPr lang="en-US" sz="2000" b="1" dirty="0">
              <a:solidFill>
                <a:schemeClr val="bg1"/>
              </a:solidFill>
            </a:rPr>
            <a:t>Ocean </a:t>
          </a:r>
        </a:p>
        <a:p>
          <a:pPr>
            <a:spcAft>
              <a:spcPts val="0"/>
            </a:spcAft>
          </a:pPr>
          <a:r>
            <a:rPr lang="en-US" sz="2000" b="1" dirty="0">
              <a:solidFill>
                <a:schemeClr val="bg1"/>
              </a:solidFill>
            </a:rPr>
            <a:t>= </a:t>
          </a:r>
        </a:p>
        <a:p>
          <a:pPr>
            <a:spcAft>
              <a:spcPct val="35000"/>
            </a:spcAft>
          </a:pPr>
          <a:r>
            <a:rPr lang="en-US" sz="2000" b="1" dirty="0">
              <a:solidFill>
                <a:schemeClr val="bg1"/>
              </a:solidFill>
            </a:rPr>
            <a:t>Climate</a:t>
          </a:r>
        </a:p>
      </dgm:t>
    </dgm:pt>
    <dgm:pt modelId="{955F6652-09E5-4E6B-B117-F31CD30032AD}" type="parTrans" cxnId="{EAFD3FC8-154D-4D64-80C8-815E19357BAB}">
      <dgm:prSet/>
      <dgm:spPr/>
      <dgm:t>
        <a:bodyPr/>
        <a:lstStyle/>
        <a:p>
          <a:endParaRPr lang="en-US"/>
        </a:p>
      </dgm:t>
    </dgm:pt>
    <dgm:pt modelId="{AF086B5B-4BDB-40E8-86B6-257348177358}" type="sibTrans" cxnId="{EAFD3FC8-154D-4D64-80C8-815E19357BAB}">
      <dgm:prSet/>
      <dgm:spPr/>
      <dgm:t>
        <a:bodyPr/>
        <a:lstStyle/>
        <a:p>
          <a:endParaRPr lang="en-US"/>
        </a:p>
      </dgm:t>
    </dgm:pt>
    <dgm:pt modelId="{F6C709E4-8004-4427-A63C-65AB919F7E4E}">
      <dgm:prSet phldrT="[Text]" custT="1"/>
      <dgm:spPr>
        <a:ln w="38100">
          <a:solidFill>
            <a:srgbClr val="006699"/>
          </a:solidFill>
        </a:ln>
      </dgm:spPr>
      <dgm:t>
        <a:bodyPr/>
        <a:lstStyle/>
        <a:p>
          <a:r>
            <a:rPr lang="en-US" sz="1600" b="1" dirty="0"/>
            <a:t>Knowing Future Ocean</a:t>
          </a:r>
        </a:p>
      </dgm:t>
    </dgm:pt>
    <dgm:pt modelId="{3448F34C-6B33-43B5-AF4B-925511CA1DA1}" type="parTrans" cxnId="{D7FC97DE-FDEB-45B1-9594-6C4B486A6B2F}">
      <dgm:prSet/>
      <dgm:spPr/>
      <dgm:t>
        <a:bodyPr/>
        <a:lstStyle/>
        <a:p>
          <a:endParaRPr lang="en-US"/>
        </a:p>
      </dgm:t>
    </dgm:pt>
    <dgm:pt modelId="{B94181EA-9E45-45C7-A2A1-96270E77B77B}" type="sibTrans" cxnId="{D7FC97DE-FDEB-45B1-9594-6C4B486A6B2F}">
      <dgm:prSet/>
      <dgm:spPr>
        <a:solidFill>
          <a:srgbClr val="508FCC"/>
        </a:solidFill>
        <a:ln>
          <a:solidFill>
            <a:srgbClr val="006699"/>
          </a:solidFill>
        </a:ln>
      </dgm:spPr>
      <dgm:t>
        <a:bodyPr/>
        <a:lstStyle/>
        <a:p>
          <a:endParaRPr lang="en-US"/>
        </a:p>
      </dgm:t>
    </dgm:pt>
    <dgm:pt modelId="{6A4B4862-2020-401B-91A8-51C629F0E078}">
      <dgm:prSet phldrT="[Text]" custT="1"/>
      <dgm:spPr>
        <a:ln w="38100">
          <a:solidFill>
            <a:srgbClr val="006699"/>
          </a:solidFill>
        </a:ln>
      </dgm:spPr>
      <dgm:t>
        <a:bodyPr/>
        <a:lstStyle/>
        <a:p>
          <a:r>
            <a:rPr lang="en-US" sz="2000" b="1" dirty="0"/>
            <a:t>Ocean Literacy</a:t>
          </a:r>
        </a:p>
      </dgm:t>
    </dgm:pt>
    <dgm:pt modelId="{0D454CA6-23F0-4528-9221-7EABDCDED6D9}" type="parTrans" cxnId="{63583E37-254C-4723-A5B4-F3F77AD8875D}">
      <dgm:prSet/>
      <dgm:spPr/>
      <dgm:t>
        <a:bodyPr/>
        <a:lstStyle/>
        <a:p>
          <a:endParaRPr lang="en-US"/>
        </a:p>
      </dgm:t>
    </dgm:pt>
    <dgm:pt modelId="{1C30887B-6F52-45C3-AAA2-8EE11AFAB9BF}" type="sibTrans" cxnId="{63583E37-254C-4723-A5B4-F3F77AD8875D}">
      <dgm:prSet/>
      <dgm:spPr>
        <a:solidFill>
          <a:srgbClr val="508FCC"/>
        </a:solidFill>
        <a:ln>
          <a:solidFill>
            <a:srgbClr val="006699"/>
          </a:solidFill>
        </a:ln>
      </dgm:spPr>
      <dgm:t>
        <a:bodyPr/>
        <a:lstStyle/>
        <a:p>
          <a:endParaRPr lang="en-US"/>
        </a:p>
      </dgm:t>
    </dgm:pt>
    <dgm:pt modelId="{19F7ECB2-8EA2-4E59-80F1-0B1E9A9E5512}">
      <dgm:prSet phldrT="[Text]" custT="1"/>
      <dgm:spPr>
        <a:ln w="38100">
          <a:solidFill>
            <a:srgbClr val="006699"/>
          </a:solidFill>
        </a:ln>
      </dgm:spPr>
      <dgm:t>
        <a:bodyPr/>
        <a:lstStyle/>
        <a:p>
          <a:r>
            <a:rPr lang="en-US" sz="1800" b="1" dirty="0"/>
            <a:t>Policy Action</a:t>
          </a:r>
        </a:p>
      </dgm:t>
    </dgm:pt>
    <dgm:pt modelId="{1718DF72-E2F6-41DE-9AA3-F35EA1A57B63}" type="parTrans" cxnId="{721A9A07-BB96-493F-80F0-4F84368CA969}">
      <dgm:prSet/>
      <dgm:spPr/>
      <dgm:t>
        <a:bodyPr/>
        <a:lstStyle/>
        <a:p>
          <a:endParaRPr lang="en-US"/>
        </a:p>
      </dgm:t>
    </dgm:pt>
    <dgm:pt modelId="{950924EE-29FD-4E33-AB8E-D6E6DE00E3E5}" type="sibTrans" cxnId="{721A9A07-BB96-493F-80F0-4F84368CA969}">
      <dgm:prSet/>
      <dgm:spPr>
        <a:solidFill>
          <a:srgbClr val="508FCC"/>
        </a:solidFill>
        <a:ln>
          <a:solidFill>
            <a:srgbClr val="006699"/>
          </a:solidFill>
        </a:ln>
      </dgm:spPr>
      <dgm:t>
        <a:bodyPr/>
        <a:lstStyle/>
        <a:p>
          <a:endParaRPr lang="en-US"/>
        </a:p>
      </dgm:t>
    </dgm:pt>
    <dgm:pt modelId="{ADD50968-8894-974D-9919-BF27DC27C2C0}">
      <dgm:prSet phldrT="[Text]" custT="1"/>
      <dgm:spPr>
        <a:ln w="38100">
          <a:solidFill>
            <a:srgbClr val="006699"/>
          </a:solidFill>
        </a:ln>
      </dgm:spPr>
      <dgm:t>
        <a:bodyPr/>
        <a:lstStyle/>
        <a:p>
          <a:r>
            <a:rPr lang="en-US" sz="1800" b="1" dirty="0"/>
            <a:t>CD</a:t>
          </a:r>
        </a:p>
      </dgm:t>
    </dgm:pt>
    <dgm:pt modelId="{50FC2604-B3BE-F443-84EF-B3A2F55C7077}" type="parTrans" cxnId="{9072CDD7-9E5F-D344-BA06-D153FF4E47FD}">
      <dgm:prSet/>
      <dgm:spPr/>
      <dgm:t>
        <a:bodyPr/>
        <a:lstStyle/>
        <a:p>
          <a:endParaRPr lang="en-US"/>
        </a:p>
      </dgm:t>
    </dgm:pt>
    <dgm:pt modelId="{E20812DE-1D62-1542-ABDC-AB14AA11F4A0}" type="sibTrans" cxnId="{9072CDD7-9E5F-D344-BA06-D153FF4E47FD}">
      <dgm:prSet/>
      <dgm:spPr/>
      <dgm:t>
        <a:bodyPr/>
        <a:lstStyle/>
        <a:p>
          <a:endParaRPr lang="en-US"/>
        </a:p>
      </dgm:t>
    </dgm:pt>
    <dgm:pt modelId="{0C40BEA1-B800-4E83-B8F1-38E74BF661FC}" type="pres">
      <dgm:prSet presAssocID="{1C399526-6C56-445B-BD53-56A4ACBCA28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E51B316-769D-40A6-B4D0-4E23BD5081E0}" type="pres">
      <dgm:prSet presAssocID="{A3E83078-CA3B-4827-837A-028BEB9C3937}" presName="centerShape" presStyleLbl="node0" presStyleIdx="0" presStyleCnt="1" custScaleX="119437" custScaleY="118572" custLinFactNeighborX="-1419"/>
      <dgm:spPr/>
    </dgm:pt>
    <dgm:pt modelId="{FBE2BFAD-BED2-4183-8223-B82198A104EA}" type="pres">
      <dgm:prSet presAssocID="{F6C709E4-8004-4427-A63C-65AB919F7E4E}" presName="node" presStyleLbl="node1" presStyleIdx="0" presStyleCnt="4" custScaleX="159160" custScaleY="159160">
        <dgm:presLayoutVars>
          <dgm:bulletEnabled val="1"/>
        </dgm:presLayoutVars>
      </dgm:prSet>
      <dgm:spPr/>
    </dgm:pt>
    <dgm:pt modelId="{E6F93D91-09C0-46A1-AD81-7AD4E012424B}" type="pres">
      <dgm:prSet presAssocID="{F6C709E4-8004-4427-A63C-65AB919F7E4E}" presName="dummy" presStyleCnt="0"/>
      <dgm:spPr/>
    </dgm:pt>
    <dgm:pt modelId="{87098648-734C-410B-8850-AEA28B070ACE}" type="pres">
      <dgm:prSet presAssocID="{B94181EA-9E45-45C7-A2A1-96270E77B77B}" presName="sibTrans" presStyleLbl="sibTrans2D1" presStyleIdx="0" presStyleCnt="4"/>
      <dgm:spPr/>
    </dgm:pt>
    <dgm:pt modelId="{2DDB89AA-F6B0-4243-8A46-E354613C2946}" type="pres">
      <dgm:prSet presAssocID="{6A4B4862-2020-401B-91A8-51C629F0E078}" presName="node" presStyleLbl="node1" presStyleIdx="1" presStyleCnt="4" custScaleX="159160" custScaleY="159160">
        <dgm:presLayoutVars>
          <dgm:bulletEnabled val="1"/>
        </dgm:presLayoutVars>
      </dgm:prSet>
      <dgm:spPr/>
    </dgm:pt>
    <dgm:pt modelId="{EDC15CD0-A0B2-437D-BD1E-5F040348530F}" type="pres">
      <dgm:prSet presAssocID="{6A4B4862-2020-401B-91A8-51C629F0E078}" presName="dummy" presStyleCnt="0"/>
      <dgm:spPr/>
    </dgm:pt>
    <dgm:pt modelId="{DBB12897-8ED0-458B-83F2-0F1B8F803A4B}" type="pres">
      <dgm:prSet presAssocID="{1C30887B-6F52-45C3-AAA2-8EE11AFAB9BF}" presName="sibTrans" presStyleLbl="sibTrans2D1" presStyleIdx="1" presStyleCnt="4"/>
      <dgm:spPr/>
    </dgm:pt>
    <dgm:pt modelId="{E2F4B546-AFF8-495E-9CEB-7558C54126A2}" type="pres">
      <dgm:prSet presAssocID="{19F7ECB2-8EA2-4E59-80F1-0B1E9A9E5512}" presName="node" presStyleLbl="node1" presStyleIdx="2" presStyleCnt="4" custScaleX="159160" custScaleY="159160">
        <dgm:presLayoutVars>
          <dgm:bulletEnabled val="1"/>
        </dgm:presLayoutVars>
      </dgm:prSet>
      <dgm:spPr/>
    </dgm:pt>
    <dgm:pt modelId="{65C664FE-FCF4-467B-A8B3-67E51112E02B}" type="pres">
      <dgm:prSet presAssocID="{19F7ECB2-8EA2-4E59-80F1-0B1E9A9E5512}" presName="dummy" presStyleCnt="0"/>
      <dgm:spPr/>
    </dgm:pt>
    <dgm:pt modelId="{F612C5B9-5D40-4A0B-99D8-DB283CD71678}" type="pres">
      <dgm:prSet presAssocID="{950924EE-29FD-4E33-AB8E-D6E6DE00E3E5}" presName="sibTrans" presStyleLbl="sibTrans2D1" presStyleIdx="2" presStyleCnt="4"/>
      <dgm:spPr/>
    </dgm:pt>
    <dgm:pt modelId="{6D9C9B0F-FD29-5A43-A4BA-093A4C1CF6FE}" type="pres">
      <dgm:prSet presAssocID="{ADD50968-8894-974D-9919-BF27DC27C2C0}" presName="node" presStyleLbl="node1" presStyleIdx="3" presStyleCnt="4" custScaleX="158388" custScaleY="158388">
        <dgm:presLayoutVars>
          <dgm:bulletEnabled val="1"/>
        </dgm:presLayoutVars>
      </dgm:prSet>
      <dgm:spPr/>
    </dgm:pt>
    <dgm:pt modelId="{2C1DBB4B-B8DA-4747-9D7B-43DEABB28FB5}" type="pres">
      <dgm:prSet presAssocID="{ADD50968-8894-974D-9919-BF27DC27C2C0}" presName="dummy" presStyleCnt="0"/>
      <dgm:spPr/>
    </dgm:pt>
    <dgm:pt modelId="{61FEC16F-3962-6540-AF13-6424D075579C}" type="pres">
      <dgm:prSet presAssocID="{E20812DE-1D62-1542-ABDC-AB14AA11F4A0}" presName="sibTrans" presStyleLbl="sibTrans2D1" presStyleIdx="3" presStyleCnt="4"/>
      <dgm:spPr/>
    </dgm:pt>
  </dgm:ptLst>
  <dgm:cxnLst>
    <dgm:cxn modelId="{721A9A07-BB96-493F-80F0-4F84368CA969}" srcId="{A3E83078-CA3B-4827-837A-028BEB9C3937}" destId="{19F7ECB2-8EA2-4E59-80F1-0B1E9A9E5512}" srcOrd="2" destOrd="0" parTransId="{1718DF72-E2F6-41DE-9AA3-F35EA1A57B63}" sibTransId="{950924EE-29FD-4E33-AB8E-D6E6DE00E3E5}"/>
    <dgm:cxn modelId="{AD299C2C-C901-834D-AA30-31BFBEA7BC55}" type="presOf" srcId="{ADD50968-8894-974D-9919-BF27DC27C2C0}" destId="{6D9C9B0F-FD29-5A43-A4BA-093A4C1CF6FE}" srcOrd="0" destOrd="0" presId="urn:microsoft.com/office/officeart/2005/8/layout/radial6"/>
    <dgm:cxn modelId="{63583E37-254C-4723-A5B4-F3F77AD8875D}" srcId="{A3E83078-CA3B-4827-837A-028BEB9C3937}" destId="{6A4B4862-2020-401B-91A8-51C629F0E078}" srcOrd="1" destOrd="0" parTransId="{0D454CA6-23F0-4528-9221-7EABDCDED6D9}" sibTransId="{1C30887B-6F52-45C3-AAA2-8EE11AFAB9BF}"/>
    <dgm:cxn modelId="{99B26B5A-D129-4B34-8E94-BCC1125E6EC1}" type="presOf" srcId="{A3E83078-CA3B-4827-837A-028BEB9C3937}" destId="{DE51B316-769D-40A6-B4D0-4E23BD5081E0}" srcOrd="0" destOrd="0" presId="urn:microsoft.com/office/officeart/2005/8/layout/radial6"/>
    <dgm:cxn modelId="{2598CE6E-D5BA-4A15-834F-2B43525F6C05}" type="presOf" srcId="{B94181EA-9E45-45C7-A2A1-96270E77B77B}" destId="{87098648-734C-410B-8850-AEA28B070ACE}" srcOrd="0" destOrd="0" presId="urn:microsoft.com/office/officeart/2005/8/layout/radial6"/>
    <dgm:cxn modelId="{02BEAC75-4DA7-7647-A67E-BBECF1FD5D6A}" type="presOf" srcId="{E20812DE-1D62-1542-ABDC-AB14AA11F4A0}" destId="{61FEC16F-3962-6540-AF13-6424D075579C}" srcOrd="0" destOrd="0" presId="urn:microsoft.com/office/officeart/2005/8/layout/radial6"/>
    <dgm:cxn modelId="{0702FE7D-E606-46CD-8592-25CE4E43E558}" type="presOf" srcId="{1C30887B-6F52-45C3-AAA2-8EE11AFAB9BF}" destId="{DBB12897-8ED0-458B-83F2-0F1B8F803A4B}" srcOrd="0" destOrd="0" presId="urn:microsoft.com/office/officeart/2005/8/layout/radial6"/>
    <dgm:cxn modelId="{61FD5491-4A8B-419F-81A6-DC1FBD685603}" type="presOf" srcId="{950924EE-29FD-4E33-AB8E-D6E6DE00E3E5}" destId="{F612C5B9-5D40-4A0B-99D8-DB283CD71678}" srcOrd="0" destOrd="0" presId="urn:microsoft.com/office/officeart/2005/8/layout/radial6"/>
    <dgm:cxn modelId="{146E34A1-E753-48C4-AFCA-9B0E8979B579}" type="presOf" srcId="{1C399526-6C56-445B-BD53-56A4ACBCA284}" destId="{0C40BEA1-B800-4E83-B8F1-38E74BF661FC}" srcOrd="0" destOrd="0" presId="urn:microsoft.com/office/officeart/2005/8/layout/radial6"/>
    <dgm:cxn modelId="{EAFD3FC8-154D-4D64-80C8-815E19357BAB}" srcId="{1C399526-6C56-445B-BD53-56A4ACBCA284}" destId="{A3E83078-CA3B-4827-837A-028BEB9C3937}" srcOrd="0" destOrd="0" parTransId="{955F6652-09E5-4E6B-B117-F31CD30032AD}" sibTransId="{AF086B5B-4BDB-40E8-86B6-257348177358}"/>
    <dgm:cxn modelId="{38764BD5-9BFD-4A2C-A478-F29388264F6A}" type="presOf" srcId="{19F7ECB2-8EA2-4E59-80F1-0B1E9A9E5512}" destId="{E2F4B546-AFF8-495E-9CEB-7558C54126A2}" srcOrd="0" destOrd="0" presId="urn:microsoft.com/office/officeart/2005/8/layout/radial6"/>
    <dgm:cxn modelId="{9072CDD7-9E5F-D344-BA06-D153FF4E47FD}" srcId="{A3E83078-CA3B-4827-837A-028BEB9C3937}" destId="{ADD50968-8894-974D-9919-BF27DC27C2C0}" srcOrd="3" destOrd="0" parTransId="{50FC2604-B3BE-F443-84EF-B3A2F55C7077}" sibTransId="{E20812DE-1D62-1542-ABDC-AB14AA11F4A0}"/>
    <dgm:cxn modelId="{D7FC97DE-FDEB-45B1-9594-6C4B486A6B2F}" srcId="{A3E83078-CA3B-4827-837A-028BEB9C3937}" destId="{F6C709E4-8004-4427-A63C-65AB919F7E4E}" srcOrd="0" destOrd="0" parTransId="{3448F34C-6B33-43B5-AF4B-925511CA1DA1}" sibTransId="{B94181EA-9E45-45C7-A2A1-96270E77B77B}"/>
    <dgm:cxn modelId="{808902F0-5F93-4C99-A5D1-6C4690EBCB2B}" type="presOf" srcId="{F6C709E4-8004-4427-A63C-65AB919F7E4E}" destId="{FBE2BFAD-BED2-4183-8223-B82198A104EA}" srcOrd="0" destOrd="0" presId="urn:microsoft.com/office/officeart/2005/8/layout/radial6"/>
    <dgm:cxn modelId="{6238EAF6-17EF-47BA-B019-B40865116EF5}" type="presOf" srcId="{6A4B4862-2020-401B-91A8-51C629F0E078}" destId="{2DDB89AA-F6B0-4243-8A46-E354613C2946}" srcOrd="0" destOrd="0" presId="urn:microsoft.com/office/officeart/2005/8/layout/radial6"/>
    <dgm:cxn modelId="{01907C0F-D223-48E8-B62F-3972DFB0FD86}" type="presParOf" srcId="{0C40BEA1-B800-4E83-B8F1-38E74BF661FC}" destId="{DE51B316-769D-40A6-B4D0-4E23BD5081E0}" srcOrd="0" destOrd="0" presId="urn:microsoft.com/office/officeart/2005/8/layout/radial6"/>
    <dgm:cxn modelId="{941A6AC6-2FB0-4686-850E-2B437F2BDB09}" type="presParOf" srcId="{0C40BEA1-B800-4E83-B8F1-38E74BF661FC}" destId="{FBE2BFAD-BED2-4183-8223-B82198A104EA}" srcOrd="1" destOrd="0" presId="urn:microsoft.com/office/officeart/2005/8/layout/radial6"/>
    <dgm:cxn modelId="{F8388ED3-F2C2-40C1-84F1-8ADBBFBC7A98}" type="presParOf" srcId="{0C40BEA1-B800-4E83-B8F1-38E74BF661FC}" destId="{E6F93D91-09C0-46A1-AD81-7AD4E012424B}" srcOrd="2" destOrd="0" presId="urn:microsoft.com/office/officeart/2005/8/layout/radial6"/>
    <dgm:cxn modelId="{B3DEC433-C229-44F2-805E-4A6D8259F12D}" type="presParOf" srcId="{0C40BEA1-B800-4E83-B8F1-38E74BF661FC}" destId="{87098648-734C-410B-8850-AEA28B070ACE}" srcOrd="3" destOrd="0" presId="urn:microsoft.com/office/officeart/2005/8/layout/radial6"/>
    <dgm:cxn modelId="{FD092D4D-7E64-433C-B0FA-6E1406CAF0C2}" type="presParOf" srcId="{0C40BEA1-B800-4E83-B8F1-38E74BF661FC}" destId="{2DDB89AA-F6B0-4243-8A46-E354613C2946}" srcOrd="4" destOrd="0" presId="urn:microsoft.com/office/officeart/2005/8/layout/radial6"/>
    <dgm:cxn modelId="{8DEEC7E7-EEF3-4D85-BD3E-EDAA253CD6D1}" type="presParOf" srcId="{0C40BEA1-B800-4E83-B8F1-38E74BF661FC}" destId="{EDC15CD0-A0B2-437D-BD1E-5F040348530F}" srcOrd="5" destOrd="0" presId="urn:microsoft.com/office/officeart/2005/8/layout/radial6"/>
    <dgm:cxn modelId="{2730B3D3-E322-4140-8467-32FF63825ECC}" type="presParOf" srcId="{0C40BEA1-B800-4E83-B8F1-38E74BF661FC}" destId="{DBB12897-8ED0-458B-83F2-0F1B8F803A4B}" srcOrd="6" destOrd="0" presId="urn:microsoft.com/office/officeart/2005/8/layout/radial6"/>
    <dgm:cxn modelId="{0F117A7F-A03D-442C-A368-136BB908DF27}" type="presParOf" srcId="{0C40BEA1-B800-4E83-B8F1-38E74BF661FC}" destId="{E2F4B546-AFF8-495E-9CEB-7558C54126A2}" srcOrd="7" destOrd="0" presId="urn:microsoft.com/office/officeart/2005/8/layout/radial6"/>
    <dgm:cxn modelId="{D66596C0-1D96-4183-9F76-F7B7E4FC6402}" type="presParOf" srcId="{0C40BEA1-B800-4E83-B8F1-38E74BF661FC}" destId="{65C664FE-FCF4-467B-A8B3-67E51112E02B}" srcOrd="8" destOrd="0" presId="urn:microsoft.com/office/officeart/2005/8/layout/radial6"/>
    <dgm:cxn modelId="{6221E018-E2AD-4811-8FB0-7A051A69BC65}" type="presParOf" srcId="{0C40BEA1-B800-4E83-B8F1-38E74BF661FC}" destId="{F612C5B9-5D40-4A0B-99D8-DB283CD71678}" srcOrd="9" destOrd="0" presId="urn:microsoft.com/office/officeart/2005/8/layout/radial6"/>
    <dgm:cxn modelId="{35F713CB-2288-0246-9A83-5A0394852EAF}" type="presParOf" srcId="{0C40BEA1-B800-4E83-B8F1-38E74BF661FC}" destId="{6D9C9B0F-FD29-5A43-A4BA-093A4C1CF6FE}" srcOrd="10" destOrd="0" presId="urn:microsoft.com/office/officeart/2005/8/layout/radial6"/>
    <dgm:cxn modelId="{1B170CFF-694C-074C-B666-AFEEC54BEFAA}" type="presParOf" srcId="{0C40BEA1-B800-4E83-B8F1-38E74BF661FC}" destId="{2C1DBB4B-B8DA-4747-9D7B-43DEABB28FB5}" srcOrd="11" destOrd="0" presId="urn:microsoft.com/office/officeart/2005/8/layout/radial6"/>
    <dgm:cxn modelId="{34351F59-85B8-D647-8F82-B53323EFB04E}" type="presParOf" srcId="{0C40BEA1-B800-4E83-B8F1-38E74BF661FC}" destId="{61FEC16F-3962-6540-AF13-6424D075579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EC16F-3962-6540-AF13-6424D075579C}">
      <dsp:nvSpPr>
        <dsp:cNvPr id="0" name=""/>
        <dsp:cNvSpPr/>
      </dsp:nvSpPr>
      <dsp:spPr>
        <a:xfrm>
          <a:off x="888415" y="379080"/>
          <a:ext cx="2533182" cy="2533182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612C5B9-5D40-4A0B-99D8-DB283CD71678}">
      <dsp:nvSpPr>
        <dsp:cNvPr id="0" name=""/>
        <dsp:cNvSpPr/>
      </dsp:nvSpPr>
      <dsp:spPr>
        <a:xfrm>
          <a:off x="888415" y="379080"/>
          <a:ext cx="2533182" cy="2533182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rgbClr val="508FCC"/>
        </a:solidFill>
        <a:ln>
          <a:solidFill>
            <a:srgbClr val="00669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B12897-8ED0-458B-83F2-0F1B8F803A4B}">
      <dsp:nvSpPr>
        <dsp:cNvPr id="0" name=""/>
        <dsp:cNvSpPr/>
      </dsp:nvSpPr>
      <dsp:spPr>
        <a:xfrm>
          <a:off x="888415" y="379080"/>
          <a:ext cx="2533182" cy="2533182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rgbClr val="508FCC"/>
        </a:solidFill>
        <a:ln>
          <a:solidFill>
            <a:srgbClr val="00669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7098648-734C-410B-8850-AEA28B070ACE}">
      <dsp:nvSpPr>
        <dsp:cNvPr id="0" name=""/>
        <dsp:cNvSpPr/>
      </dsp:nvSpPr>
      <dsp:spPr>
        <a:xfrm>
          <a:off x="888415" y="379080"/>
          <a:ext cx="2533182" cy="2533182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rgbClr val="508FCC"/>
        </a:solidFill>
        <a:ln>
          <a:solidFill>
            <a:srgbClr val="00669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E51B316-769D-40A6-B4D0-4E23BD5081E0}">
      <dsp:nvSpPr>
        <dsp:cNvPr id="0" name=""/>
        <dsp:cNvSpPr/>
      </dsp:nvSpPr>
      <dsp:spPr>
        <a:xfrm>
          <a:off x="1423132" y="953954"/>
          <a:ext cx="1393525" cy="1383433"/>
        </a:xfrm>
        <a:prstGeom prst="ellipse">
          <a:avLst/>
        </a:prstGeom>
        <a:solidFill>
          <a:schemeClr val="accent5">
            <a:lumMod val="75000"/>
          </a:schemeClr>
        </a:solidFill>
        <a:ln w="381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Ocean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=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Climate</a:t>
          </a:r>
        </a:p>
      </dsp:txBody>
      <dsp:txXfrm>
        <a:off x="1627209" y="1156553"/>
        <a:ext cx="985371" cy="978235"/>
      </dsp:txXfrm>
    </dsp:sp>
    <dsp:sp modelId="{FBE2BFAD-BED2-4183-8223-B82198A104EA}">
      <dsp:nvSpPr>
        <dsp:cNvPr id="0" name=""/>
        <dsp:cNvSpPr/>
      </dsp:nvSpPr>
      <dsp:spPr>
        <a:xfrm>
          <a:off x="1505060" y="-241465"/>
          <a:ext cx="1299894" cy="12998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6699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Knowing Future Ocean</a:t>
          </a:r>
        </a:p>
      </dsp:txBody>
      <dsp:txXfrm>
        <a:off x="1695425" y="-51100"/>
        <a:ext cx="919164" cy="919164"/>
      </dsp:txXfrm>
    </dsp:sp>
    <dsp:sp modelId="{2DDB89AA-F6B0-4243-8A46-E354613C2946}">
      <dsp:nvSpPr>
        <dsp:cNvPr id="0" name=""/>
        <dsp:cNvSpPr/>
      </dsp:nvSpPr>
      <dsp:spPr>
        <a:xfrm>
          <a:off x="2742249" y="995724"/>
          <a:ext cx="1299894" cy="12998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6699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Ocean Literacy</a:t>
          </a:r>
        </a:p>
      </dsp:txBody>
      <dsp:txXfrm>
        <a:off x="2932614" y="1186089"/>
        <a:ext cx="919164" cy="919164"/>
      </dsp:txXfrm>
    </dsp:sp>
    <dsp:sp modelId="{E2F4B546-AFF8-495E-9CEB-7558C54126A2}">
      <dsp:nvSpPr>
        <dsp:cNvPr id="0" name=""/>
        <dsp:cNvSpPr/>
      </dsp:nvSpPr>
      <dsp:spPr>
        <a:xfrm>
          <a:off x="1505060" y="2232913"/>
          <a:ext cx="1299894" cy="12998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6699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Policy Action</a:t>
          </a:r>
        </a:p>
      </dsp:txBody>
      <dsp:txXfrm>
        <a:off x="1695425" y="2423278"/>
        <a:ext cx="919164" cy="919164"/>
      </dsp:txXfrm>
    </dsp:sp>
    <dsp:sp modelId="{6D9C9B0F-FD29-5A43-A4BA-093A4C1CF6FE}">
      <dsp:nvSpPr>
        <dsp:cNvPr id="0" name=""/>
        <dsp:cNvSpPr/>
      </dsp:nvSpPr>
      <dsp:spPr>
        <a:xfrm>
          <a:off x="271023" y="998876"/>
          <a:ext cx="1293589" cy="12935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6699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CD</a:t>
          </a:r>
        </a:p>
      </dsp:txBody>
      <dsp:txXfrm>
        <a:off x="460465" y="1188318"/>
        <a:ext cx="914705" cy="914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300F7-B318-4242-89A9-BA33C4584B62}" type="datetimeFigureOut">
              <a:rPr lang="fr-FR" smtClean="0"/>
              <a:t>08/12/2018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DFBD7-C3D3-4A7F-96F1-E15E45BC31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412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6CB13-FF68-48D0-8266-41309B3A7FF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645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6CB13-FF68-48D0-8266-41309B3A7FF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823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6CB13-FF68-48D0-8266-41309B3A7FF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303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6CB13-FF68-48D0-8266-41309B3A7FF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793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5B3BA30-E2D7-4F76-90EC-9CD43E3505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1562" y="643537"/>
            <a:ext cx="2016919" cy="40677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FC9E066-322C-412C-A94A-A5605E96297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4648" y="2782035"/>
            <a:ext cx="4359547" cy="144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5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3">
            <a:extLst>
              <a:ext uri="{FF2B5EF4-FFF2-40B4-BE49-F238E27FC236}">
                <a16:creationId xmlns:a16="http://schemas.microsoft.com/office/drawing/2014/main" id="{B571C1A1-7A0B-0C48-B4E1-2FB392A9AB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65682" y="113032"/>
            <a:ext cx="2721430" cy="9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14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A8CB0258-F59A-4CC3-8594-2D79BC942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362" y="1895474"/>
            <a:ext cx="10282873" cy="3343275"/>
          </a:xfrm>
          <a:prstGeom prst="rect">
            <a:avLst/>
          </a:prstGeom>
        </p:spPr>
        <p:txBody>
          <a:bodyPr anchor="ctr"/>
          <a:lstStyle>
            <a:lvl1pPr algn="ctr">
              <a:defRPr sz="2700" b="1">
                <a:solidFill>
                  <a:srgbClr val="508F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EBD8C6B-A81D-4ABA-862E-1CC6C34113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65682" y="113032"/>
            <a:ext cx="2721430" cy="9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9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FFAD3-3205-4258-A03B-A08572F9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362" y="4448175"/>
            <a:ext cx="10358437" cy="151447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F1B8D13-5F6F-4864-8350-6CF8B08E05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7344" y="679702"/>
            <a:ext cx="2721430" cy="9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01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861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openxmlformats.org/officeDocument/2006/relationships/image" Target="../media/image11.emf"/><Relationship Id="rId7" Type="http://schemas.openxmlformats.org/officeDocument/2006/relationships/image" Target="../media/image15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11" Type="http://schemas.openxmlformats.org/officeDocument/2006/relationships/image" Target="../media/image26.tiff"/><Relationship Id="rId5" Type="http://schemas.openxmlformats.org/officeDocument/2006/relationships/image" Target="../media/image20.tiff"/><Relationship Id="rId10" Type="http://schemas.openxmlformats.org/officeDocument/2006/relationships/image" Target="../media/image25.png"/><Relationship Id="rId4" Type="http://schemas.openxmlformats.org/officeDocument/2006/relationships/image" Target="../media/image19.tiff"/><Relationship Id="rId9" Type="http://schemas.openxmlformats.org/officeDocument/2006/relationships/image" Target="../media/image24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tiff"/><Relationship Id="rId11" Type="http://schemas.openxmlformats.org/officeDocument/2006/relationships/image" Target="../media/image37.tiff"/><Relationship Id="rId5" Type="http://schemas.openxmlformats.org/officeDocument/2006/relationships/image" Target="../media/image31.png"/><Relationship Id="rId10" Type="http://schemas.openxmlformats.org/officeDocument/2006/relationships/image" Target="../media/image36.tiff"/><Relationship Id="rId4" Type="http://schemas.openxmlformats.org/officeDocument/2006/relationships/image" Target="../media/image30.png"/><Relationship Id="rId9" Type="http://schemas.openxmlformats.org/officeDocument/2006/relationships/image" Target="../media/image35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hyperlink" Target="http://dx.doi.org/10.1016/j.gloenvcha.2016.05.009" TargetMode="External"/><Relationship Id="rId7" Type="http://schemas.openxmlformats.org/officeDocument/2006/relationships/hyperlink" Target="http://www.globalcarbonproject.org/carbonbudget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globalchange.umd.edu/iamc/" TargetMode="External"/><Relationship Id="rId11" Type="http://schemas.openxmlformats.org/officeDocument/2006/relationships/image" Target="../media/image40.tiff"/><Relationship Id="rId5" Type="http://schemas.openxmlformats.org/officeDocument/2006/relationships/hyperlink" Target="https://tntcat.iiasa.ac.at/SspDb/dsd?Action=htmlpage&amp;page=welcome" TargetMode="External"/><Relationship Id="rId10" Type="http://schemas.openxmlformats.org/officeDocument/2006/relationships/hyperlink" Target="https://doi.org/10.5194/essd-10-2141-2018" TargetMode="External"/><Relationship Id="rId4" Type="http://schemas.openxmlformats.org/officeDocument/2006/relationships/hyperlink" Target="https://www.nature.com/articles/s41558-018-0091-3" TargetMode="External"/><Relationship Id="rId9" Type="http://schemas.openxmlformats.org/officeDocument/2006/relationships/hyperlink" Target="http://cdiac.ornl.gov/trends/emis/meth_reg.htm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lobalcarbonproject.org/carbonbudget/" TargetMode="External"/><Relationship Id="rId3" Type="http://schemas.openxmlformats.org/officeDocument/2006/relationships/image" Target="../media/image42.tiff"/><Relationship Id="rId7" Type="http://schemas.openxmlformats.org/officeDocument/2006/relationships/hyperlink" Target="http://www.globalchange.umd.edu/iamc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ntcat.iiasa.ac.at/SspDb/dsd?Action=htmlpage&amp;page=welcome" TargetMode="External"/><Relationship Id="rId5" Type="http://schemas.openxmlformats.org/officeDocument/2006/relationships/hyperlink" Target="https://www.nature.com/articles/s41558-018-0091-3" TargetMode="External"/><Relationship Id="rId10" Type="http://schemas.openxmlformats.org/officeDocument/2006/relationships/image" Target="../media/image44.png"/><Relationship Id="rId4" Type="http://schemas.openxmlformats.org/officeDocument/2006/relationships/hyperlink" Target="http://dx.doi.org/10.1016/j.gloenvcha.2016.05.009" TargetMode="External"/><Relationship Id="rId9" Type="http://schemas.openxmlformats.org/officeDocument/2006/relationships/image" Target="../media/image43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jpe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52.tiff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51.tiff"/><Relationship Id="rId9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6543963-6BA5-4996-BF3F-5036080A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 and Implications of Major Reports and </a:t>
            </a:r>
            <a:br>
              <a:rPr lang="en-US" dirty="0"/>
            </a:br>
            <a:r>
              <a:rPr lang="en-US" dirty="0"/>
              <a:t>Analyses of the Oceans and Climate Nexus 2018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Dr</a:t>
            </a:r>
            <a:r>
              <a:rPr lang="en-US" dirty="0"/>
              <a:t> Vladimir Ryabinin, IOC</a:t>
            </a:r>
            <a:endParaRPr lang="da-DK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820" y="5420847"/>
            <a:ext cx="4190999" cy="131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23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00A536-1CBA-D04B-B54A-E2DA6A9ACA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3381" y="1128882"/>
            <a:ext cx="2161135" cy="27835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EC04A9-0830-124C-BBDC-B9C187DB1F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0" y="669633"/>
            <a:ext cx="1954584" cy="2770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207974-2FD6-434A-819A-71BFB691B1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4516" y="1306791"/>
            <a:ext cx="1946773" cy="2692690"/>
          </a:xfrm>
          <a:prstGeom prst="rect">
            <a:avLst/>
          </a:prstGeom>
        </p:spPr>
      </p:pic>
      <p:pic>
        <p:nvPicPr>
          <p:cNvPr id="6" name="Picture 2" descr="https://sustainabledevelopment.un.org/content/images/imagemain400_2449.jpg">
            <a:extLst>
              <a:ext uri="{FF2B5EF4-FFF2-40B4-BE49-F238E27FC236}">
                <a16:creationId xmlns:a16="http://schemas.microsoft.com/office/drawing/2014/main" id="{0FDE69D7-CFBF-FF47-983D-88E8A1B37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8573" y="924137"/>
            <a:ext cx="1979682" cy="277551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ésultat de recherche d'images pour &quot;world Ocean Assessment 1 UN&quot;">
            <a:extLst>
              <a:ext uri="{FF2B5EF4-FFF2-40B4-BE49-F238E27FC236}">
                <a16:creationId xmlns:a16="http://schemas.microsoft.com/office/drawing/2014/main" id="{D065AF9B-8F20-5947-8A17-FE5417BFA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4151" y="749968"/>
            <a:ext cx="2095806" cy="275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8EC5F2-E75B-924C-83D7-3F3BD91743C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5991" y="4177390"/>
            <a:ext cx="2540256" cy="7979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C8CE10-8AFD-C245-9EB3-D74D979DA1F4}"/>
              </a:ext>
            </a:extLst>
          </p:cNvPr>
          <p:cNvSpPr txBox="1"/>
          <p:nvPr/>
        </p:nvSpPr>
        <p:spPr>
          <a:xfrm>
            <a:off x="5855991" y="4975385"/>
            <a:ext cx="254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AR5, SRCCL, </a:t>
            </a:r>
            <a:r>
              <a:rPr lang="en-US" u="sng" dirty="0"/>
              <a:t>SROCC</a:t>
            </a:r>
            <a:r>
              <a:rPr lang="en-US" dirty="0"/>
              <a:t>, AR6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8F17EB-1F93-944A-9788-66C22677CD0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4949" y="1494685"/>
            <a:ext cx="1937051" cy="26222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658918-98B1-8448-BCF8-490B799381B1}"/>
              </a:ext>
            </a:extLst>
          </p:cNvPr>
          <p:cNvSpPr txBox="1"/>
          <p:nvPr/>
        </p:nvSpPr>
        <p:spPr>
          <a:xfrm>
            <a:off x="1570823" y="23302"/>
            <a:ext cx="7592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ROCA + Various Assessment Reports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C6827-0E41-894D-95E6-DE7A5FD89890}"/>
              </a:ext>
            </a:extLst>
          </p:cNvPr>
          <p:cNvSpPr/>
          <p:nvPr/>
        </p:nvSpPr>
        <p:spPr>
          <a:xfrm>
            <a:off x="125767" y="3501142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MyriadPro"/>
                <a:ea typeface="Times New Roman" panose="02020603050405020304" pitchFamily="18" charset="0"/>
              </a:rPr>
              <a:t>Science and Policy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MyriadPro"/>
                <a:ea typeface="Times New Roman" panose="02020603050405020304" pitchFamily="18" charset="0"/>
              </a:rPr>
              <a:t>Nationally Determined Contributions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MyriadPro"/>
                <a:ea typeface="Times New Roman" panose="02020603050405020304" pitchFamily="18" charset="0"/>
              </a:rPr>
              <a:t>Mitigation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MyriadPro"/>
                <a:ea typeface="Times New Roman" panose="02020603050405020304" pitchFamily="18" charset="0"/>
              </a:rPr>
              <a:t>Adaptation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MyriadPro"/>
                <a:ea typeface="Times New Roman" panose="02020603050405020304" pitchFamily="18" charset="0"/>
              </a:rPr>
              <a:t>Blue Economy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MyriadPro"/>
                <a:ea typeface="Times New Roman" panose="02020603050405020304" pitchFamily="18" charset="0"/>
              </a:rPr>
              <a:t>Population Displacement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MyriadPro"/>
                <a:ea typeface="Times New Roman" panose="02020603050405020304" pitchFamily="18" charset="0"/>
              </a:rPr>
              <a:t>Financing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MyriadPro"/>
                <a:ea typeface="Times New Roman" panose="02020603050405020304" pitchFamily="18" charset="0"/>
              </a:rPr>
              <a:t>Capacity Development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954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7658918-98B1-8448-BCF8-490B799381B1}"/>
              </a:ext>
            </a:extLst>
          </p:cNvPr>
          <p:cNvSpPr txBox="1"/>
          <p:nvPr/>
        </p:nvSpPr>
        <p:spPr>
          <a:xfrm>
            <a:off x="0" y="144325"/>
            <a:ext cx="9781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Growing Awareness: Conferences, Groups, Days</a:t>
            </a:r>
          </a:p>
        </p:txBody>
      </p:sp>
      <p:sp>
        <p:nvSpPr>
          <p:cNvPr id="13" name="AutoShape 4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C2E751D1-65BD-3E47-9AAF-63F4B4DF5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0115" y="19636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29" tIns="32059" rIns="64129" bIns="32059"/>
          <a:lstStyle/>
          <a:p>
            <a:endParaRPr lang="fr-FR"/>
          </a:p>
        </p:txBody>
      </p:sp>
      <p:sp>
        <p:nvSpPr>
          <p:cNvPr id="14" name="AutoShape 4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3CC56E85-BA00-034B-BB81-D9E91FE278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9901" y="6351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71" tIns="32081" rIns="64171" bIns="32081"/>
          <a:lstStyle/>
          <a:p>
            <a:endParaRPr lang="fr-F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A2E0A9B-DF65-8649-B098-E117CBD7E2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1603" y="1024559"/>
            <a:ext cx="2430594" cy="1650483"/>
          </a:xfrm>
          <a:prstGeom prst="rect">
            <a:avLst/>
          </a:prstGeom>
        </p:spPr>
      </p:pic>
      <p:pic>
        <p:nvPicPr>
          <p:cNvPr id="16" name="Picture 6" descr="Image result for our oceans conference">
            <a:extLst>
              <a:ext uri="{FF2B5EF4-FFF2-40B4-BE49-F238E27FC236}">
                <a16:creationId xmlns:a16="http://schemas.microsoft.com/office/drawing/2014/main" id="{F7488318-41F8-964F-9EBF-F8654F08F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908" y="1239322"/>
            <a:ext cx="3824444" cy="154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2C8310C-5675-DD45-B8EB-321596E11FF3}"/>
              </a:ext>
            </a:extLst>
          </p:cNvPr>
          <p:cNvSpPr txBox="1"/>
          <p:nvPr/>
        </p:nvSpPr>
        <p:spPr>
          <a:xfrm>
            <a:off x="204172" y="2910868"/>
            <a:ext cx="24334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9 Communities </a:t>
            </a:r>
            <a:br>
              <a:rPr lang="en-US" sz="2000" b="1" dirty="0"/>
            </a:br>
            <a:r>
              <a:rPr lang="en-US" sz="2000" b="1" dirty="0"/>
              <a:t>of Ocean Action</a:t>
            </a:r>
          </a:p>
          <a:p>
            <a:pPr algn="ctr"/>
            <a:endParaRPr lang="en-US" sz="2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091AAC-1B44-DA4F-98DA-572719E23260}"/>
              </a:ext>
            </a:extLst>
          </p:cNvPr>
          <p:cNvSpPr txBox="1"/>
          <p:nvPr/>
        </p:nvSpPr>
        <p:spPr>
          <a:xfrm>
            <a:off x="2485222" y="2920506"/>
            <a:ext cx="22540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Friends of Ocean Action</a:t>
            </a:r>
          </a:p>
          <a:p>
            <a:pPr algn="ctr"/>
            <a:endParaRPr lang="en-US" sz="2000" b="1" dirty="0"/>
          </a:p>
        </p:txBody>
      </p:sp>
      <p:sp>
        <p:nvSpPr>
          <p:cNvPr id="21" name="AutoShape 2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3FEF850D-F199-CE4B-BF9E-F16C6EA5E5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395959" y="4800564"/>
            <a:ext cx="2143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71" tIns="32081" rIns="64171" bIns="32081"/>
          <a:lstStyle/>
          <a:p>
            <a:endParaRPr lang="fr-FR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5C26E33-3D2D-2941-815E-8CF3DBCAD7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66" y="4800564"/>
            <a:ext cx="3982900" cy="17624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A2250D1-A722-B543-86CB-A4844D3D554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0286" y="4800564"/>
            <a:ext cx="2566401" cy="1762468"/>
          </a:xfrm>
          <a:prstGeom prst="rect">
            <a:avLst/>
          </a:prstGeom>
        </p:spPr>
      </p:pic>
      <p:pic>
        <p:nvPicPr>
          <p:cNvPr id="24" name="Picture 8" descr="http://www.fao.org/uploads/pics/IUU-banner-920x327-en.jpg">
            <a:extLst>
              <a:ext uri="{FF2B5EF4-FFF2-40B4-BE49-F238E27FC236}">
                <a16:creationId xmlns:a16="http://schemas.microsoft.com/office/drawing/2014/main" id="{440F43C4-CB2C-124D-A115-CECFD11FF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7407" y="4800564"/>
            <a:ext cx="3732963" cy="176246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mage result for woc sos  2018">
            <a:extLst>
              <a:ext uri="{FF2B5EF4-FFF2-40B4-BE49-F238E27FC236}">
                <a16:creationId xmlns:a16="http://schemas.microsoft.com/office/drawing/2014/main" id="{56568D13-4B1E-4C44-85AD-0E0BC20B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03858" y="1204730"/>
            <a:ext cx="1296745" cy="129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FE7CC2E-5FE3-D741-AEB6-C83C16327CF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3359" y="3067786"/>
            <a:ext cx="1593718" cy="124272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4A85F14-2FBD-0347-B963-50F5EF6C78C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0076" y="1153038"/>
            <a:ext cx="2932703" cy="154383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154476C-96F9-2441-93B7-DA27F34B5603}"/>
              </a:ext>
            </a:extLst>
          </p:cNvPr>
          <p:cNvGrpSpPr/>
          <p:nvPr/>
        </p:nvGrpSpPr>
        <p:grpSpPr>
          <a:xfrm>
            <a:off x="7979998" y="3049080"/>
            <a:ext cx="2354417" cy="1225327"/>
            <a:chOff x="3184172" y="1445392"/>
            <a:chExt cx="3009952" cy="1641511"/>
          </a:xfrm>
          <a:noFill/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C0A05EA-1DC7-0D43-9D05-25C85025D309}"/>
                </a:ext>
              </a:extLst>
            </p:cNvPr>
            <p:cNvSpPr txBox="1"/>
            <p:nvPr/>
          </p:nvSpPr>
          <p:spPr>
            <a:xfrm>
              <a:off x="3184172" y="1602575"/>
              <a:ext cx="2833841" cy="14843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700" b="1" dirty="0"/>
            </a:p>
            <a:p>
              <a:pPr algn="ctr"/>
              <a:r>
                <a:rPr lang="en-US" b="1" dirty="0"/>
                <a:t>High-Level Panel </a:t>
              </a:r>
              <a:br>
                <a:rPr lang="en-US" b="1" dirty="0"/>
              </a:br>
              <a:r>
                <a:rPr lang="en-US" b="1" dirty="0"/>
                <a:t>on Sustainable </a:t>
              </a:r>
              <a:br>
                <a:rPr lang="en-US" b="1" dirty="0"/>
              </a:br>
              <a:r>
                <a:rPr lang="en-US" b="1" dirty="0"/>
                <a:t>Blue Economy</a:t>
              </a:r>
              <a:br>
                <a:rPr lang="en-US" sz="700" b="1" dirty="0"/>
              </a:br>
              <a:endParaRPr lang="en-US" sz="400" b="1" dirty="0"/>
            </a:p>
          </p:txBody>
        </p:sp>
        <p:pic>
          <p:nvPicPr>
            <p:cNvPr id="31" name="Picture 2" descr="Image result for norway flag">
              <a:extLst>
                <a:ext uri="{FF2B5EF4-FFF2-40B4-BE49-F238E27FC236}">
                  <a16:creationId xmlns:a16="http://schemas.microsoft.com/office/drawing/2014/main" id="{41423F16-7B34-B641-ACAD-F4525B9094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7460" y="1445392"/>
              <a:ext cx="706664" cy="706663"/>
            </a:xfrm>
            <a:prstGeom prst="rect">
              <a:avLst/>
            </a:prstGeom>
            <a:grpFill/>
            <a:extLst/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E8492CD-FC73-6048-8F2D-5A5D080EC2F6}"/>
              </a:ext>
            </a:extLst>
          </p:cNvPr>
          <p:cNvGrpSpPr/>
          <p:nvPr/>
        </p:nvGrpSpPr>
        <p:grpSpPr>
          <a:xfrm>
            <a:off x="4777384" y="2823121"/>
            <a:ext cx="3221664" cy="1066798"/>
            <a:chOff x="6343308" y="921534"/>
            <a:chExt cx="3331293" cy="1248189"/>
          </a:xfrm>
          <a:noFill/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7B593B4-0786-A340-A610-F96ACAD83E26}"/>
                </a:ext>
              </a:extLst>
            </p:cNvPr>
            <p:cNvSpPr txBox="1"/>
            <p:nvPr/>
          </p:nvSpPr>
          <p:spPr>
            <a:xfrm>
              <a:off x="6343308" y="1305462"/>
              <a:ext cx="3331293" cy="86426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 b="1"/>
              </a:lvl1pPr>
            </a:lstStyle>
            <a:p>
              <a:endParaRPr lang="en-US" sz="600" dirty="0"/>
            </a:p>
            <a:p>
              <a:r>
                <a:rPr lang="en-US" sz="1800" dirty="0"/>
                <a:t>UN Global Compact Sustainable Ocean Business Action Platform </a:t>
              </a:r>
              <a:endParaRPr lang="en-US" sz="1600" dirty="0"/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040A31D-6965-3545-8A80-DCB6B97F5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22596" y="921534"/>
              <a:ext cx="552005" cy="542522"/>
            </a:xfrm>
            <a:prstGeom prst="rect">
              <a:avLst/>
            </a:prstGeom>
            <a:grpFill/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F8883644-4588-1E46-B90E-0FA6FAA5BA6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3320" y="942804"/>
            <a:ext cx="1253096" cy="178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00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7658918-98B1-8448-BCF8-490B799381B1}"/>
              </a:ext>
            </a:extLst>
          </p:cNvPr>
          <p:cNvSpPr txBox="1"/>
          <p:nvPr/>
        </p:nvSpPr>
        <p:spPr>
          <a:xfrm>
            <a:off x="1438426" y="38815"/>
            <a:ext cx="7592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Frameworks</a:t>
            </a:r>
          </a:p>
        </p:txBody>
      </p:sp>
      <p:sp>
        <p:nvSpPr>
          <p:cNvPr id="13" name="AutoShape 4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C2E751D1-65BD-3E47-9AAF-63F4B4DF5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0115" y="19636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29" tIns="32059" rIns="64129" bIns="32059"/>
          <a:lstStyle/>
          <a:p>
            <a:endParaRPr lang="fr-FR"/>
          </a:p>
        </p:txBody>
      </p:sp>
      <p:sp>
        <p:nvSpPr>
          <p:cNvPr id="14" name="AutoShape 4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3CC56E85-BA00-034B-BB81-D9E91FE278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9901" y="6351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71" tIns="32081" rIns="64171" bIns="32081"/>
          <a:lstStyle/>
          <a:p>
            <a:endParaRPr lang="fr-FR"/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622C140C-CE43-504B-B829-0CD619984B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533" y="808893"/>
            <a:ext cx="4863991" cy="218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3">
            <a:extLst>
              <a:ext uri="{FF2B5EF4-FFF2-40B4-BE49-F238E27FC236}">
                <a16:creationId xmlns:a16="http://schemas.microsoft.com/office/drawing/2014/main" id="{2944EE6F-89AA-A949-BDDF-B52E9C776B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2844" y="787507"/>
            <a:ext cx="1396894" cy="1396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">
            <a:extLst>
              <a:ext uri="{FF2B5EF4-FFF2-40B4-BE49-F238E27FC236}">
                <a16:creationId xmlns:a16="http://schemas.microsoft.com/office/drawing/2014/main" id="{6C5E99A7-83C6-CA47-97D9-78447E55C02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6059" y="787507"/>
            <a:ext cx="2055746" cy="169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DF25385-16B0-2A4E-84A2-20D1553C02E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7172" y="1376571"/>
            <a:ext cx="2656155" cy="147940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9E42E4F-769D-8E41-AD74-ADD07EA0CD9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337" y="3176994"/>
            <a:ext cx="6311572" cy="169438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6A9840CB-84FE-A840-BF53-39E2DC0CC39F}"/>
              </a:ext>
            </a:extLst>
          </p:cNvPr>
          <p:cNvGrpSpPr/>
          <p:nvPr/>
        </p:nvGrpSpPr>
        <p:grpSpPr>
          <a:xfrm>
            <a:off x="9878506" y="3814395"/>
            <a:ext cx="1893148" cy="2529303"/>
            <a:chOff x="9387690" y="1833718"/>
            <a:chExt cx="1893148" cy="2529303"/>
          </a:xfrm>
        </p:grpSpPr>
        <p:pic>
          <p:nvPicPr>
            <p:cNvPr id="40" name="Picture 4">
              <a:extLst>
                <a:ext uri="{FF2B5EF4-FFF2-40B4-BE49-F238E27FC236}">
                  <a16:creationId xmlns:a16="http://schemas.microsoft.com/office/drawing/2014/main" id="{8E71ED34-8D53-3340-80CA-458679CF0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7690" y="1833718"/>
              <a:ext cx="1893148" cy="207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59552E-59DB-AA40-BEA2-1161A6A3ABBB}"/>
                </a:ext>
              </a:extLst>
            </p:cNvPr>
            <p:cNvSpPr txBox="1"/>
            <p:nvPr/>
          </p:nvSpPr>
          <p:spPr>
            <a:xfrm>
              <a:off x="9387690" y="3831648"/>
              <a:ext cx="1893148" cy="53137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129992" tIns="64997" rIns="129992" bIns="64997" rtlCol="0">
              <a:spAutoFit/>
            </a:bodyPr>
            <a:lstStyle/>
            <a:p>
              <a:pPr defTabSz="1300125"/>
              <a:r>
                <a:rPr lang="en-US" sz="26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2600" b="1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+ BBNJ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4FF44E0D-CFA5-B648-A9ED-328D0C2B9647}"/>
              </a:ext>
            </a:extLst>
          </p:cNvPr>
          <p:cNvSpPr txBox="1"/>
          <p:nvPr/>
        </p:nvSpPr>
        <p:spPr>
          <a:xfrm>
            <a:off x="6856060" y="2482803"/>
            <a:ext cx="2055744" cy="1331592"/>
          </a:xfrm>
          <a:prstGeom prst="rect">
            <a:avLst/>
          </a:prstGeom>
          <a:solidFill>
            <a:srgbClr val="FFFFFF"/>
          </a:solidFill>
        </p:spPr>
        <p:txBody>
          <a:bodyPr wrap="square" lIns="129992" tIns="64997" rIns="129992" bIns="64997" rtlCol="0">
            <a:spAutoFit/>
          </a:bodyPr>
          <a:lstStyle/>
          <a:p>
            <a:pPr algn="ctr" defTabSz="1300125"/>
            <a:r>
              <a:rPr lang="en-US" sz="2600" b="1" dirty="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+ Paris </a:t>
            </a:r>
            <a:br>
              <a:rPr lang="en-US" sz="2600" b="1" dirty="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 b="1" dirty="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+ Ocean Pathway</a:t>
            </a: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89EDA338-C423-1E4E-A75D-ABAAB19551C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7899" y="5337287"/>
            <a:ext cx="2714450" cy="126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583AA7C-A986-2341-A051-85F5EC88C01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337" y="4963048"/>
            <a:ext cx="3778592" cy="171754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5325407-DCA0-3D4C-A0A5-D6DF5855894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780" y="4588516"/>
            <a:ext cx="1836647" cy="20920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B211E1-1EC8-D04B-93E1-BFC0C7C89BE0}"/>
              </a:ext>
            </a:extLst>
          </p:cNvPr>
          <p:cNvSpPr/>
          <p:nvPr/>
        </p:nvSpPr>
        <p:spPr>
          <a:xfrm>
            <a:off x="6856059" y="787507"/>
            <a:ext cx="2055745" cy="30268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CCA9B-4140-5B4D-88D8-5079E4D52B4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825" y="3671302"/>
            <a:ext cx="2524956" cy="1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507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7658918-98B1-8448-BCF8-490B799381B1}"/>
              </a:ext>
            </a:extLst>
          </p:cNvPr>
          <p:cNvSpPr txBox="1"/>
          <p:nvPr/>
        </p:nvSpPr>
        <p:spPr>
          <a:xfrm>
            <a:off x="1954214" y="-16183"/>
            <a:ext cx="7592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Reality Check: We Are We?</a:t>
            </a:r>
          </a:p>
        </p:txBody>
      </p:sp>
      <p:sp>
        <p:nvSpPr>
          <p:cNvPr id="13" name="AutoShape 4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C2E751D1-65BD-3E47-9AAF-63F4B4DF5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0115" y="19636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29" tIns="32059" rIns="64129" bIns="32059"/>
          <a:lstStyle/>
          <a:p>
            <a:endParaRPr lang="fr-FR"/>
          </a:p>
        </p:txBody>
      </p:sp>
      <p:sp>
        <p:nvSpPr>
          <p:cNvPr id="14" name="AutoShape 4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3CC56E85-BA00-034B-BB81-D9E91FE278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9901" y="6351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71" tIns="32081" rIns="64171" bIns="32081"/>
          <a:lstStyle/>
          <a:p>
            <a:endParaRPr lang="fr-FR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A9334D1-5F7C-CE46-8DE9-83BAAD7B4A31}"/>
              </a:ext>
            </a:extLst>
          </p:cNvPr>
          <p:cNvSpPr txBox="1">
            <a:spLocks/>
          </p:cNvSpPr>
          <p:nvPr/>
        </p:nvSpPr>
        <p:spPr>
          <a:xfrm>
            <a:off x="304598" y="644429"/>
            <a:ext cx="11180540" cy="6842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i="1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Carbon Emissions and the Shared Socioeconomic Pathways</a:t>
            </a:r>
          </a:p>
        </p:txBody>
      </p:sp>
      <p:pic>
        <p:nvPicPr>
          <p:cNvPr id="21" name="Picture Placeholder 7">
            <a:extLst>
              <a:ext uri="{FF2B5EF4-FFF2-40B4-BE49-F238E27FC236}">
                <a16:creationId xmlns:a16="http://schemas.microsoft.com/office/drawing/2014/main" id="{5863C8DF-EF7B-A440-B07B-378AC048B3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409"/>
          <a:stretch/>
        </p:blipFill>
        <p:spPr>
          <a:xfrm>
            <a:off x="4788845" y="987927"/>
            <a:ext cx="7022156" cy="4844059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3414F58B-757C-F54C-B042-F9B138DC7946}"/>
              </a:ext>
            </a:extLst>
          </p:cNvPr>
          <p:cNvSpPr txBox="1">
            <a:spLocks/>
          </p:cNvSpPr>
          <p:nvPr/>
        </p:nvSpPr>
        <p:spPr>
          <a:xfrm>
            <a:off x="6826982" y="5923599"/>
            <a:ext cx="4100635" cy="764704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 anchor="b" anchorCtr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rgbClr val="4C9BDB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4C9BDB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4C9BD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4C9BD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4C9BD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Source: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Riahi et al. 2016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Rogelj et al. 2018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IIASA SSP Database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IAMC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Carbon Budget 2018</a:t>
            </a:r>
            <a:endParaRPr lang="en-GB" altLang="en-US" sz="2000" dirty="0">
              <a:solidFill>
                <a:schemeClr val="accent1">
                  <a:lumMod val="75000"/>
                </a:schemeClr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27" name="Picture Placeholder 8">
            <a:extLst>
              <a:ext uri="{FF2B5EF4-FFF2-40B4-BE49-F238E27FC236}">
                <a16:creationId xmlns:a16="http://schemas.microsoft.com/office/drawing/2014/main" id="{6BD22B23-F245-D144-842F-EF39B5DECD3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94" y="1507530"/>
            <a:ext cx="5575655" cy="37171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A4D69F9-5B7C-BC4F-84DC-D40D203BD588}"/>
              </a:ext>
            </a:extLst>
          </p:cNvPr>
          <p:cNvSpPr/>
          <p:nvPr/>
        </p:nvSpPr>
        <p:spPr>
          <a:xfrm>
            <a:off x="386776" y="5343775"/>
            <a:ext cx="44842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Source: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CDIAC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Quéré et al 2018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; </a:t>
            </a:r>
            <a:b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</a:b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Carbon Budget 2018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04CB4B-697E-2E4E-AC53-1F18572724B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1" y="0"/>
            <a:ext cx="2575349" cy="74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27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7658918-98B1-8448-BCF8-490B799381B1}"/>
              </a:ext>
            </a:extLst>
          </p:cNvPr>
          <p:cNvSpPr txBox="1"/>
          <p:nvPr/>
        </p:nvSpPr>
        <p:spPr>
          <a:xfrm>
            <a:off x="1954214" y="-16183"/>
            <a:ext cx="7592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We Do We Want to Go?</a:t>
            </a:r>
          </a:p>
        </p:txBody>
      </p:sp>
      <p:sp>
        <p:nvSpPr>
          <p:cNvPr id="13" name="AutoShape 4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C2E751D1-65BD-3E47-9AAF-63F4B4DF50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0115" y="19636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29" tIns="32059" rIns="64129" bIns="32059"/>
          <a:lstStyle/>
          <a:p>
            <a:endParaRPr lang="fr-FR"/>
          </a:p>
        </p:txBody>
      </p:sp>
      <p:sp>
        <p:nvSpPr>
          <p:cNvPr id="14" name="AutoShape 4" descr="http://zeroproject.org/wp-content/uploads/2015/03/Logo_UN-world-conference-on-disaster-risk-reduction.jpg">
            <a:extLst>
              <a:ext uri="{FF2B5EF4-FFF2-40B4-BE49-F238E27FC236}">
                <a16:creationId xmlns:a16="http://schemas.microsoft.com/office/drawing/2014/main" id="{3CC56E85-BA00-034B-BB81-D9E91FE278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9901" y="6351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171" tIns="32081" rIns="64171" bIns="32081"/>
          <a:lstStyle/>
          <a:p>
            <a:endParaRPr lang="fr-FR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A9334D1-5F7C-CE46-8DE9-83BAAD7B4A31}"/>
              </a:ext>
            </a:extLst>
          </p:cNvPr>
          <p:cNvSpPr txBox="1">
            <a:spLocks/>
          </p:cNvSpPr>
          <p:nvPr/>
        </p:nvSpPr>
        <p:spPr>
          <a:xfrm>
            <a:off x="304598" y="644429"/>
            <a:ext cx="11180540" cy="6842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i="1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The Shared Socioeconomic Pathways</a:t>
            </a:r>
          </a:p>
        </p:txBody>
      </p:sp>
      <p:pic>
        <p:nvPicPr>
          <p:cNvPr id="21" name="Picture Placeholder 7">
            <a:extLst>
              <a:ext uri="{FF2B5EF4-FFF2-40B4-BE49-F238E27FC236}">
                <a16:creationId xmlns:a16="http://schemas.microsoft.com/office/drawing/2014/main" id="{5863C8DF-EF7B-A440-B07B-378AC048B3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409"/>
          <a:stretch/>
        </p:blipFill>
        <p:spPr>
          <a:xfrm>
            <a:off x="53551" y="1158162"/>
            <a:ext cx="5813849" cy="40105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04CB4B-697E-2E4E-AC53-1F18572724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09857"/>
            <a:ext cx="1743223" cy="506097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3414F58B-757C-F54C-B042-F9B138DC7946}"/>
              </a:ext>
            </a:extLst>
          </p:cNvPr>
          <p:cNvSpPr txBox="1">
            <a:spLocks/>
          </p:cNvSpPr>
          <p:nvPr/>
        </p:nvSpPr>
        <p:spPr>
          <a:xfrm>
            <a:off x="1417425" y="5751250"/>
            <a:ext cx="5905702" cy="764704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 anchor="b" anchorCtr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rgbClr val="4C9BDB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4C9BDB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4C9BD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4C9BD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4C9BD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Source: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Riahi et al. 2016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Rogelj et al. 2018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IIASA SSP Database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IAMC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</a:rPr>
              <a:t>;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itchFamily="34" charset="-128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Carbon Budget 2018</a:t>
            </a:r>
            <a:endParaRPr lang="en-GB" altLang="en-US" sz="2000" dirty="0">
              <a:solidFill>
                <a:schemeClr val="accent1">
                  <a:lumMod val="75000"/>
                </a:schemeClr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B911CD-8B89-8D42-BBBD-9894F1DDEAC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400" y="1212697"/>
            <a:ext cx="3540613" cy="42309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55AA17-0BDD-FD4D-BE0C-09BF519A389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0105" y="1215312"/>
            <a:ext cx="1855541" cy="16005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5E9E7F-0535-0445-BB73-EE19757852C2}"/>
              </a:ext>
            </a:extLst>
          </p:cNvPr>
          <p:cNvSpPr txBox="1"/>
          <p:nvPr/>
        </p:nvSpPr>
        <p:spPr>
          <a:xfrm>
            <a:off x="9910105" y="2940244"/>
            <a:ext cx="16799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New Social Contract </a:t>
            </a:r>
            <a:br>
              <a:rPr lang="en-US" sz="2400" u="sng" dirty="0"/>
            </a:br>
            <a:r>
              <a:rPr lang="en-US" sz="2400" u="sng" dirty="0"/>
              <a:t>for Climate</a:t>
            </a:r>
          </a:p>
          <a:p>
            <a:r>
              <a:rPr lang="en-US" sz="2400" u="sng" dirty="0"/>
              <a:t>Science</a:t>
            </a:r>
          </a:p>
          <a:p>
            <a:r>
              <a:rPr lang="en-US" sz="2400" dirty="0"/>
              <a:t>Now </a:t>
            </a:r>
            <a:br>
              <a:rPr lang="en-US" sz="2400" dirty="0"/>
            </a:br>
            <a:r>
              <a:rPr lang="en-US" sz="2400" dirty="0"/>
              <a:t>we need one for Ocean Science  </a:t>
            </a:r>
          </a:p>
        </p:txBody>
      </p:sp>
    </p:spTree>
    <p:extLst>
      <p:ext uri="{BB962C8B-B14F-4D97-AF65-F5344CB8AC3E}">
        <p14:creationId xmlns:p14="http://schemas.microsoft.com/office/powerpoint/2010/main" val="645518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FEF9CD9-BB8C-334D-9B40-FD398F6C5FE6}"/>
              </a:ext>
            </a:extLst>
          </p:cNvPr>
          <p:cNvSpPr txBox="1"/>
          <p:nvPr/>
        </p:nvSpPr>
        <p:spPr>
          <a:xfrm>
            <a:off x="1954214" y="-16183"/>
            <a:ext cx="7592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We Do We Want to Go?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3B9E78F-A8AE-4347-B00B-60E201332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39406"/>
            <a:ext cx="3723423" cy="2103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F1BA6BA9-B90A-F041-A911-67F644D7DB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9278" y="155034"/>
            <a:ext cx="2866293" cy="387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43A19EAA-FB55-894E-AE76-B01B1859B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44" y="877027"/>
            <a:ext cx="8458210" cy="3050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48525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004" tIns="45503" rIns="91004" bIns="45503"/>
          <a:lstStyle>
            <a:lvl1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defTabSz="408504">
              <a:lnSpc>
                <a:spcPct val="90000"/>
              </a:lnSpc>
              <a:spcBef>
                <a:spcPct val="0"/>
              </a:spcBef>
              <a:buNone/>
            </a:pP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  </a:t>
            </a:r>
            <a:r>
              <a:rPr lang="en-GB" altLang="fr-FR" b="1" u="sng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Ocean science, </a:t>
            </a:r>
            <a:br>
              <a:rPr lang="en-GB" altLang="fr-FR" b="1" u="sng" dirty="0">
                <a:solidFill>
                  <a:schemeClr val="accent1">
                    <a:lumMod val="75000"/>
                  </a:schemeClr>
                </a:solidFill>
                <a:sym typeface="Gill Sans"/>
              </a:rPr>
            </a:br>
            <a:r>
              <a:rPr lang="en-GB" altLang="fr-FR" b="1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   </a:t>
            </a:r>
            <a:r>
              <a:rPr lang="en-GB" altLang="fr-FR" b="1" u="sng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its level of development and potential social contract</a:t>
            </a:r>
          </a:p>
          <a:p>
            <a:pPr defTabSz="910143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fr-FR" u="sng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Basis</a:t>
            </a: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: ocean as common heritage of humanity</a:t>
            </a:r>
          </a:p>
          <a:p>
            <a:pPr defTabSz="910143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Can the ocean science offer a platform for leadership? </a:t>
            </a:r>
          </a:p>
          <a:p>
            <a:pPr defTabSz="910143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fr-FR" u="sng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Motivation</a:t>
            </a: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: existential issue of sustainable development</a:t>
            </a:r>
          </a:p>
          <a:p>
            <a:pPr defTabSz="910143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Level of </a:t>
            </a:r>
            <a:r>
              <a:rPr lang="en-GB" altLang="fr-FR" u="sng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science being fit for purpose</a:t>
            </a: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: </a:t>
            </a:r>
            <a:b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</a:b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now it is fit for highlighting problems and evaluating the state of the ocean, but is only starting to provide solutions</a:t>
            </a:r>
          </a:p>
          <a:p>
            <a:pPr defTabSz="910143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There are already many good examples of excellent applications. Can this potential be uncovered and how?</a:t>
            </a:r>
          </a:p>
          <a:p>
            <a:pPr defTabSz="910143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2-prong approach: </a:t>
            </a:r>
            <a:b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</a:b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sym typeface="Gill Sans"/>
              </a:rPr>
              <a:t>both cutting edge research &amp; capacity development</a:t>
            </a:r>
            <a:endParaRPr lang="en-GB" altLang="fr-FR" sz="2800" dirty="0">
              <a:solidFill>
                <a:schemeClr val="accent1">
                  <a:lumMod val="75000"/>
                </a:schemeClr>
              </a:solidFill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511869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71061" y="408168"/>
            <a:ext cx="6954124" cy="1283459"/>
          </a:xfrm>
          <a:prstGeom prst="rect">
            <a:avLst/>
          </a:prstGeom>
        </p:spPr>
        <p:txBody>
          <a:bodyPr/>
          <a:lstStyle/>
          <a:p>
            <a:r>
              <a:rPr lang="en-US" sz="2200" b="1" u="sng" dirty="0">
                <a:solidFill>
                  <a:schemeClr val="accent1">
                    <a:lumMod val="75000"/>
                  </a:schemeClr>
                </a:solidFill>
              </a:rPr>
              <a:t>UN Decade of Ocean Science for Sustainable Development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 (2021- 2030): inclusive &amp; transformative, focused on solutions; once in a life-time opportunity to mainstream </a:t>
            </a:r>
            <a:b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and enable ocean science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67" y="88966"/>
            <a:ext cx="2147813" cy="6758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B2CEC0-3B07-0F44-9563-EF6B6BD18476}"/>
              </a:ext>
            </a:extLst>
          </p:cNvPr>
          <p:cNvSpPr txBox="1"/>
          <p:nvPr/>
        </p:nvSpPr>
        <p:spPr>
          <a:xfrm>
            <a:off x="2371061" y="3420044"/>
            <a:ext cx="637636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00B050"/>
                </a:solidFill>
              </a:defRPr>
            </a:lvl1pPr>
          </a:lstStyle>
          <a:p>
            <a:r>
              <a:rPr lang="en-US" sz="1800" b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Pickup by</a:t>
            </a:r>
            <a:r>
              <a:rPr lang="en-US" sz="1800" b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lang="en-US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–&gt; stimulated bottom-up</a:t>
            </a:r>
            <a:r>
              <a:rPr lang="en-US" sz="1800" b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6239DF-31B7-D741-A673-2329C530C655}"/>
              </a:ext>
            </a:extLst>
          </p:cNvPr>
          <p:cNvSpPr txBox="1"/>
          <p:nvPr/>
        </p:nvSpPr>
        <p:spPr>
          <a:xfrm>
            <a:off x="5207176" y="2130021"/>
            <a:ext cx="4455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Multi-Hazard Warning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Ocean in Earth System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CD, Education, Ocean Literacy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BDCC44-E3E7-3346-B9B0-2BB3F2C89469}"/>
              </a:ext>
            </a:extLst>
          </p:cNvPr>
          <p:cNvSpPr txBox="1"/>
          <p:nvPr/>
        </p:nvSpPr>
        <p:spPr>
          <a:xfrm>
            <a:off x="2371061" y="1729659"/>
            <a:ext cx="6376360" cy="369332"/>
          </a:xfrm>
          <a:prstGeom prst="rect">
            <a:avLst/>
          </a:prstGeom>
          <a:solidFill>
            <a:schemeClr val="accent1">
              <a:lumMod val="40000"/>
              <a:lumOff val="60000"/>
              <a:alpha val="9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breakthroughs –&gt; top-down designed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C3A4ED-FCA5-8D43-96C4-2069878D807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9" y="3899255"/>
            <a:ext cx="8182247" cy="28339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28E3AE-3661-A54B-8A03-B9D2B31075BB}"/>
              </a:ext>
            </a:extLst>
          </p:cNvPr>
          <p:cNvSpPr txBox="1"/>
          <p:nvPr/>
        </p:nvSpPr>
        <p:spPr>
          <a:xfrm>
            <a:off x="2371061" y="2130301"/>
            <a:ext cx="3613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Mapping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Observations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Eco-system knowledge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 and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A61BA-35BF-6F45-8946-C27F4E8AB2AC}"/>
              </a:ext>
            </a:extLst>
          </p:cNvPr>
          <p:cNvSpPr/>
          <p:nvPr/>
        </p:nvSpPr>
        <p:spPr>
          <a:xfrm>
            <a:off x="9566793" y="1715466"/>
            <a:ext cx="1995438" cy="48241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E69C3D8B-370D-2D4D-A782-A08312BA910C}"/>
              </a:ext>
            </a:extLst>
          </p:cNvPr>
          <p:cNvSpPr/>
          <p:nvPr/>
        </p:nvSpPr>
        <p:spPr>
          <a:xfrm>
            <a:off x="10026428" y="2341056"/>
            <a:ext cx="1012371" cy="156675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178635E6-9361-6D43-93A6-BB30E96AFB15}"/>
              </a:ext>
            </a:extLst>
          </p:cNvPr>
          <p:cNvSpPr/>
          <p:nvPr/>
        </p:nvSpPr>
        <p:spPr>
          <a:xfrm rot="10800000">
            <a:off x="10031346" y="4037607"/>
            <a:ext cx="1012371" cy="1566750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67DAC6-83B9-2C4D-A185-B5BA9F8726AD}"/>
              </a:ext>
            </a:extLst>
          </p:cNvPr>
          <p:cNvSpPr txBox="1"/>
          <p:nvPr/>
        </p:nvSpPr>
        <p:spPr>
          <a:xfrm>
            <a:off x="9736184" y="1836682"/>
            <a:ext cx="1616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0067B9-1AF8-9545-80A2-13DC9402BA7F}"/>
              </a:ext>
            </a:extLst>
          </p:cNvPr>
          <p:cNvSpPr txBox="1"/>
          <p:nvPr/>
        </p:nvSpPr>
        <p:spPr>
          <a:xfrm>
            <a:off x="9830705" y="5722341"/>
            <a:ext cx="1750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FFD207-6765-8547-8565-6BD0ADAFECA4}"/>
              </a:ext>
            </a:extLst>
          </p:cNvPr>
          <p:cNvSpPr txBox="1"/>
          <p:nvPr/>
        </p:nvSpPr>
        <p:spPr>
          <a:xfrm rot="16200000">
            <a:off x="8405108" y="3267423"/>
            <a:ext cx="2820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BFF384-5056-C44E-BA2F-824F8F63AEB4}"/>
              </a:ext>
            </a:extLst>
          </p:cNvPr>
          <p:cNvSpPr txBox="1"/>
          <p:nvPr/>
        </p:nvSpPr>
        <p:spPr>
          <a:xfrm rot="5400000">
            <a:off x="9886225" y="4150756"/>
            <a:ext cx="2820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2937F5-D375-4349-9FDC-5CA673A4DB0F}"/>
              </a:ext>
            </a:extLst>
          </p:cNvPr>
          <p:cNvSpPr txBox="1"/>
          <p:nvPr/>
        </p:nvSpPr>
        <p:spPr>
          <a:xfrm>
            <a:off x="7887808" y="4043124"/>
            <a:ext cx="1437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Aquaculture </a:t>
            </a:r>
            <a:r>
              <a:rPr lang="en-US" sz="1600" b="1" dirty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C3DD6B2-243E-2F40-8F4B-FB1A269D08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71" y="871558"/>
            <a:ext cx="2191343" cy="302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61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47" y="165820"/>
            <a:ext cx="2830550" cy="89074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C05504-E59C-504F-BCF3-90182D01D8FC}"/>
              </a:ext>
            </a:extLst>
          </p:cNvPr>
          <p:cNvSpPr txBox="1">
            <a:spLocks/>
          </p:cNvSpPr>
          <p:nvPr/>
        </p:nvSpPr>
        <p:spPr>
          <a:xfrm>
            <a:off x="2458256" y="320157"/>
            <a:ext cx="7507426" cy="8834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b="1" i="1" dirty="0">
                <a:solidFill>
                  <a:schemeClr val="accent1">
                    <a:lumMod val="75000"/>
                  </a:schemeClr>
                </a:solidFill>
              </a:rPr>
              <a:t>Ocean Prediction Project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69977-4F91-CD40-A9AD-F97287DFA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584" y="3939393"/>
            <a:ext cx="3989569" cy="2015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C7400F-731F-FA48-ABEE-0DC8FFC4560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901" y="4032176"/>
            <a:ext cx="3657386" cy="1923089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EF922BE0-0182-1A43-8F4A-1DA0F1D1D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890" y="1668301"/>
            <a:ext cx="2909558" cy="1959151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666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666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666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666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666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6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6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6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6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7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1C6990-CDDA-594D-B5C1-7310F080F532}"/>
              </a:ext>
            </a:extLst>
          </p:cNvPr>
          <p:cNvSpPr txBox="1"/>
          <p:nvPr/>
        </p:nvSpPr>
        <p:spPr>
          <a:xfrm>
            <a:off x="355135" y="3627454"/>
            <a:ext cx="34255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Complete the Observing System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D2C424-46B8-A745-A31D-D929D494EF6A}"/>
              </a:ext>
            </a:extLst>
          </p:cNvPr>
          <p:cNvSpPr txBox="1"/>
          <p:nvPr/>
        </p:nvSpPr>
        <p:spPr>
          <a:xfrm>
            <a:off x="4231606" y="1203779"/>
            <a:ext cx="25384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Data revolution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B52D77-723E-C743-B4D5-0512B48986C6}"/>
              </a:ext>
            </a:extLst>
          </p:cNvPr>
          <p:cNvGrpSpPr/>
          <p:nvPr/>
        </p:nvGrpSpPr>
        <p:grpSpPr>
          <a:xfrm>
            <a:off x="4318711" y="1631796"/>
            <a:ext cx="3810042" cy="1972144"/>
            <a:chOff x="-372140" y="989627"/>
            <a:chExt cx="9516140" cy="6023356"/>
          </a:xfrm>
        </p:grpSpPr>
        <p:pic>
          <p:nvPicPr>
            <p:cNvPr id="16" name="Picture 2" descr="Résultat de recherche d'images pour &quot;ocean data&quot;">
              <a:extLst>
                <a:ext uri="{FF2B5EF4-FFF2-40B4-BE49-F238E27FC236}">
                  <a16:creationId xmlns:a16="http://schemas.microsoft.com/office/drawing/2014/main" id="{39972371-8680-AB47-8C5F-F9391F4BF9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2140" y="989627"/>
              <a:ext cx="9516140" cy="602335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44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A27F62-7036-7445-8ADA-7EBC6A944981}"/>
                </a:ext>
              </a:extLst>
            </p:cNvPr>
            <p:cNvSpPr txBox="1"/>
            <p:nvPr/>
          </p:nvSpPr>
          <p:spPr>
            <a:xfrm rot="20864425">
              <a:off x="1596730" y="3325966"/>
              <a:ext cx="2020681" cy="1222023"/>
            </a:xfrm>
            <a:prstGeom prst="rect">
              <a:avLst/>
            </a:prstGeom>
            <a:solidFill>
              <a:schemeClr val="bg1">
                <a:alpha val="43000"/>
              </a:schemeClr>
            </a:solidFill>
            <a:effectLst>
              <a:glow rad="660400">
                <a:schemeClr val="accent1">
                  <a:alpha val="40000"/>
                </a:schemeClr>
              </a:glow>
              <a:softEdge rad="139700"/>
            </a:effectLst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2">
                      <a:lumMod val="75000"/>
                      <a:lumOff val="25000"/>
                    </a:schemeClr>
                  </a:solidFill>
                </a:rPr>
                <a:t>Big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76BFF15-13C0-EB40-9871-81E21D592BCC}"/>
                </a:ext>
              </a:extLst>
            </p:cNvPr>
            <p:cNvSpPr txBox="1"/>
            <p:nvPr/>
          </p:nvSpPr>
          <p:spPr>
            <a:xfrm rot="21341619">
              <a:off x="3387983" y="3063389"/>
              <a:ext cx="2563168" cy="1222023"/>
            </a:xfrm>
            <a:prstGeom prst="rect">
              <a:avLst/>
            </a:prstGeom>
            <a:solidFill>
              <a:schemeClr val="bg1">
                <a:alpha val="43000"/>
              </a:schemeClr>
            </a:solidFill>
            <a:effectLst>
              <a:glow rad="660400">
                <a:schemeClr val="accent1">
                  <a:alpha val="40000"/>
                </a:schemeClr>
              </a:glow>
              <a:softEdge rad="139700"/>
            </a:effectLst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2">
                      <a:lumMod val="75000"/>
                      <a:lumOff val="25000"/>
                    </a:schemeClr>
                  </a:solidFill>
                </a:rPr>
                <a:t>Ocean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3B309E-D2C2-5B46-89F3-5C51AE961025}"/>
                </a:ext>
              </a:extLst>
            </p:cNvPr>
            <p:cNvSpPr txBox="1"/>
            <p:nvPr/>
          </p:nvSpPr>
          <p:spPr>
            <a:xfrm rot="20351164">
              <a:off x="6061869" y="2505163"/>
              <a:ext cx="2412083" cy="1222023"/>
            </a:xfrm>
            <a:prstGeom prst="rect">
              <a:avLst/>
            </a:prstGeom>
            <a:solidFill>
              <a:schemeClr val="bg1">
                <a:alpha val="43000"/>
              </a:schemeClr>
            </a:solidFill>
            <a:effectLst>
              <a:glow rad="660400">
                <a:schemeClr val="accent1">
                  <a:alpha val="40000"/>
                </a:schemeClr>
              </a:glow>
              <a:softEdge rad="139700"/>
            </a:effectLst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2">
                      <a:lumMod val="75000"/>
                      <a:lumOff val="25000"/>
                    </a:schemeClr>
                  </a:solidFill>
                </a:rPr>
                <a:t>Data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1F9371D-C8D9-014A-8AA1-D62EB96EFB5B}"/>
              </a:ext>
            </a:extLst>
          </p:cNvPr>
          <p:cNvSpPr txBox="1"/>
          <p:nvPr/>
        </p:nvSpPr>
        <p:spPr>
          <a:xfrm>
            <a:off x="4284448" y="3327660"/>
            <a:ext cx="402087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Predictive Ecosystem Management </a:t>
            </a:r>
            <a:br>
              <a:rPr lang="en-US" dirty="0"/>
            </a:br>
            <a:r>
              <a:rPr lang="en-US" dirty="0"/>
              <a:t>- &gt; towards more ambitious mitigation and adaptation to likely future conditions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33859023"/>
              </p:ext>
            </p:extLst>
          </p:nvPr>
        </p:nvGraphicFramePr>
        <p:xfrm>
          <a:off x="8028187" y="1981782"/>
          <a:ext cx="4313167" cy="3291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26" name="Picture 2" descr="https://images-na.ssl-images-amazon.com/images/I/41NE0sSjW9L._SX313_BO1,204,203,200_.jpg">
            <a:extLst>
              <a:ext uri="{FF2B5EF4-FFF2-40B4-BE49-F238E27FC236}">
                <a16:creationId xmlns:a16="http://schemas.microsoft.com/office/drawing/2014/main" id="{43831381-C6B2-6245-B2E6-619987055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830" y="1625866"/>
            <a:ext cx="1205797" cy="191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F5E1B9-3007-E042-9704-471EDD896110}"/>
              </a:ext>
            </a:extLst>
          </p:cNvPr>
          <p:cNvSpPr txBox="1"/>
          <p:nvPr/>
        </p:nvSpPr>
        <p:spPr>
          <a:xfrm>
            <a:off x="223247" y="1059571"/>
            <a:ext cx="3425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Predict the Ocean in Climate using Integrated Assessment Models</a:t>
            </a:r>
          </a:p>
        </p:txBody>
      </p:sp>
    </p:spTree>
    <p:extLst>
      <p:ext uri="{BB962C8B-B14F-4D97-AF65-F5344CB8AC3E}">
        <p14:creationId xmlns:p14="http://schemas.microsoft.com/office/powerpoint/2010/main" val="3463699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5CE0389-B352-4C16-95B3-5A000332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50" y="4249863"/>
            <a:ext cx="10358437" cy="1462088"/>
          </a:xfrm>
        </p:spPr>
        <p:txBody>
          <a:bodyPr/>
          <a:lstStyle/>
          <a:p>
            <a:r>
              <a:rPr lang="en-US"/>
              <a:t>Thank You !</a:t>
            </a:r>
            <a:br>
              <a:rPr lang="en-US"/>
            </a:br>
            <a:br>
              <a:rPr lang="en-US" sz="900"/>
            </a:br>
            <a:br>
              <a:rPr lang="en-US" sz="900"/>
            </a:br>
            <a:br>
              <a:rPr lang="en-US" sz="900"/>
            </a:br>
            <a:r>
              <a:rPr lang="en-US" sz="1880" b="0"/>
              <a:t>For more information, please contact:</a:t>
            </a:r>
            <a:br>
              <a:rPr lang="en-US" sz="1880" b="0"/>
            </a:br>
            <a:r>
              <a:rPr lang="en-US" sz="1880" b="0"/>
              <a:t>j.barbiere@unesco.org</a:t>
            </a:r>
          </a:p>
        </p:txBody>
      </p:sp>
      <p:pic>
        <p:nvPicPr>
          <p:cNvPr id="4" name="Image 20">
            <a:extLst>
              <a:ext uri="{FF2B5EF4-FFF2-40B4-BE49-F238E27FC236}">
                <a16:creationId xmlns:a16="http://schemas.microsoft.com/office/drawing/2014/main" id="{9A391B45-E884-3942-ADF6-D2ADA618A9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001" y="5417254"/>
            <a:ext cx="720000" cy="720000"/>
          </a:xfrm>
          <a:prstGeom prst="rect">
            <a:avLst/>
          </a:prstGeom>
        </p:spPr>
      </p:pic>
      <p:pic>
        <p:nvPicPr>
          <p:cNvPr id="6" name="Image 24">
            <a:extLst>
              <a:ext uri="{FF2B5EF4-FFF2-40B4-BE49-F238E27FC236}">
                <a16:creationId xmlns:a16="http://schemas.microsoft.com/office/drawing/2014/main" id="{5B629BF2-B459-124B-9C66-B12C3B74C7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6258" y="5417254"/>
            <a:ext cx="720000" cy="720000"/>
          </a:xfrm>
          <a:prstGeom prst="rect">
            <a:avLst/>
          </a:prstGeom>
        </p:spPr>
      </p:pic>
      <p:pic>
        <p:nvPicPr>
          <p:cNvPr id="7" name="Image 26">
            <a:extLst>
              <a:ext uri="{FF2B5EF4-FFF2-40B4-BE49-F238E27FC236}">
                <a16:creationId xmlns:a16="http://schemas.microsoft.com/office/drawing/2014/main" id="{E7D1C0CD-1A61-3642-BF94-56866983BBB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876" y="5417254"/>
            <a:ext cx="720000" cy="720000"/>
          </a:xfrm>
          <a:prstGeom prst="rect">
            <a:avLst/>
          </a:prstGeom>
        </p:spPr>
      </p:pic>
      <p:sp>
        <p:nvSpPr>
          <p:cNvPr id="8" name="ZoneTexte 27">
            <a:extLst>
              <a:ext uri="{FF2B5EF4-FFF2-40B4-BE49-F238E27FC236}">
                <a16:creationId xmlns:a16="http://schemas.microsoft.com/office/drawing/2014/main" id="{9021E8FA-9DD3-2C47-8D25-74110404ACAF}"/>
              </a:ext>
            </a:extLst>
          </p:cNvPr>
          <p:cNvSpPr txBox="1"/>
          <p:nvPr/>
        </p:nvSpPr>
        <p:spPr>
          <a:xfrm>
            <a:off x="6052846" y="6137254"/>
            <a:ext cx="1279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IocUnesco</a:t>
            </a:r>
          </a:p>
        </p:txBody>
      </p:sp>
      <p:sp>
        <p:nvSpPr>
          <p:cNvPr id="9" name="ZoneTexte 28">
            <a:extLst>
              <a:ext uri="{FF2B5EF4-FFF2-40B4-BE49-F238E27FC236}">
                <a16:creationId xmlns:a16="http://schemas.microsoft.com/office/drawing/2014/main" id="{42E2E01D-A82F-5A46-B955-727E22088E19}"/>
              </a:ext>
            </a:extLst>
          </p:cNvPr>
          <p:cNvSpPr txBox="1"/>
          <p:nvPr/>
        </p:nvSpPr>
        <p:spPr>
          <a:xfrm>
            <a:off x="7790673" y="6137254"/>
            <a:ext cx="1279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IocUnesco</a:t>
            </a:r>
          </a:p>
        </p:txBody>
      </p:sp>
      <p:sp>
        <p:nvSpPr>
          <p:cNvPr id="10" name="ZoneTexte 29">
            <a:extLst>
              <a:ext uri="{FF2B5EF4-FFF2-40B4-BE49-F238E27FC236}">
                <a16:creationId xmlns:a16="http://schemas.microsoft.com/office/drawing/2014/main" id="{4A43852C-9C1C-BC4C-9E48-CB6FEF501AA2}"/>
              </a:ext>
            </a:extLst>
          </p:cNvPr>
          <p:cNvSpPr txBox="1"/>
          <p:nvPr/>
        </p:nvSpPr>
        <p:spPr>
          <a:xfrm>
            <a:off x="9557799" y="6137254"/>
            <a:ext cx="1372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ioc_unesco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589069" y="4249863"/>
            <a:ext cx="3343591" cy="4639329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dirty="0" err="1"/>
              <a:t>Get</a:t>
            </a:r>
            <a:r>
              <a:rPr lang="fr-FR" sz="2800" dirty="0"/>
              <a:t> </a:t>
            </a:r>
            <a:r>
              <a:rPr lang="fr-FR" sz="2800" dirty="0" err="1"/>
              <a:t>involved</a:t>
            </a:r>
            <a:endParaRPr lang="fr-FR" sz="2800" dirty="0"/>
          </a:p>
          <a:p>
            <a:br>
              <a:rPr lang="fr-FR" sz="1000" dirty="0"/>
            </a:br>
            <a:br>
              <a:rPr lang="fr-FR" sz="1800" b="0" dirty="0"/>
            </a:br>
            <a:br>
              <a:rPr lang="fr-FR" sz="3200" dirty="0"/>
            </a:br>
            <a:endParaRPr lang="fr-FR" sz="4500" dirty="0"/>
          </a:p>
        </p:txBody>
      </p:sp>
      <p:sp>
        <p:nvSpPr>
          <p:cNvPr id="2" name="Rectangle 1"/>
          <p:cNvSpPr/>
          <p:nvPr/>
        </p:nvSpPr>
        <p:spPr>
          <a:xfrm>
            <a:off x="8911016" y="4657741"/>
            <a:ext cx="3642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all Decade news: </a:t>
            </a:r>
            <a:b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http://oceandecade.org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89069" y="4691825"/>
            <a:ext cx="2960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to us:</a:t>
            </a:r>
            <a:b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oceandecade@unesco.org</a:t>
            </a:r>
            <a:b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719" y="719374"/>
            <a:ext cx="2904050" cy="40124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035680-7E40-F54A-A388-C2DA277FD87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46" y="798865"/>
            <a:ext cx="4278667" cy="134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51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284</Words>
  <Application>Microsoft Macintosh PowerPoint</Application>
  <PresentationFormat>Widescreen</PresentationFormat>
  <Paragraphs>83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Calibri</vt:lpstr>
      <vt:lpstr>Calibri Light</vt:lpstr>
      <vt:lpstr>Gill Sans</vt:lpstr>
      <vt:lpstr>MyriadPro</vt:lpstr>
      <vt:lpstr>Times New Roman</vt:lpstr>
      <vt:lpstr>Office-tema</vt:lpstr>
      <vt:lpstr>Synthesis and Implications of Major Reports and  Analyses of the Oceans and Climate Nexus 2018  Dr Vladimir Ryabinin, IOC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 Decade of Ocean Science for Sustainable Development (2021- 2030): inclusive &amp; transformative, focused on solutions; once in a life-time opportunity to mainstream  and enable ocean science </vt:lpstr>
      <vt:lpstr>PowerPoint Presentation</vt:lpstr>
      <vt:lpstr>Thank You !    For more information, please contact: j.barbiere@unesco.org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subject/>
  <dc:creator>Søren Hjortlund</dc:creator>
  <cp:keywords/>
  <dc:description/>
  <cp:lastModifiedBy>Maxwell, Alexis Rebecca</cp:lastModifiedBy>
  <cp:revision>58</cp:revision>
  <dcterms:created xsi:type="dcterms:W3CDTF">2018-11-22T12:26:09Z</dcterms:created>
  <dcterms:modified xsi:type="dcterms:W3CDTF">2018-12-08T07:11:39Z</dcterms:modified>
  <cp:category/>
</cp:coreProperties>
</file>